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10140" r:id="rId2"/>
    <p:sldId id="10822" r:id="rId3"/>
    <p:sldId id="10832" r:id="rId4"/>
    <p:sldId id="2142532311" r:id="rId5"/>
    <p:sldId id="2142532312" r:id="rId6"/>
    <p:sldId id="10823" r:id="rId7"/>
    <p:sldId id="2142532313" r:id="rId8"/>
    <p:sldId id="10833" r:id="rId9"/>
    <p:sldId id="10824" r:id="rId10"/>
    <p:sldId id="2142532307" r:id="rId11"/>
    <p:sldId id="2142532315" r:id="rId12"/>
    <p:sldId id="2142532314" r:id="rId13"/>
    <p:sldId id="2142532317" r:id="rId14"/>
    <p:sldId id="2142532318" r:id="rId15"/>
    <p:sldId id="2142532319" r:id="rId16"/>
    <p:sldId id="2142532320" r:id="rId17"/>
    <p:sldId id="2142532321" r:id="rId18"/>
    <p:sldId id="2142532316" r:id="rId19"/>
    <p:sldId id="2142532323" r:id="rId20"/>
    <p:sldId id="2142532322" r:id="rId21"/>
    <p:sldId id="2142532327" r:id="rId22"/>
    <p:sldId id="2142532328" r:id="rId23"/>
    <p:sldId id="2142532329" r:id="rId24"/>
    <p:sldId id="2142532330" r:id="rId25"/>
    <p:sldId id="2142532331" r:id="rId26"/>
    <p:sldId id="2142532332" r:id="rId27"/>
    <p:sldId id="2142532333" r:id="rId28"/>
    <p:sldId id="2142532334" r:id="rId29"/>
    <p:sldId id="2142532335" r:id="rId30"/>
    <p:sldId id="2142532336" r:id="rId31"/>
    <p:sldId id="2142532337" r:id="rId32"/>
    <p:sldId id="2142532338" r:id="rId33"/>
    <p:sldId id="2142532308" r:id="rId34"/>
    <p:sldId id="2142532309" r:id="rId35"/>
    <p:sldId id="2142532324" r:id="rId36"/>
    <p:sldId id="2142532325" r:id="rId37"/>
    <p:sldId id="2142532326" r:id="rId38"/>
    <p:sldId id="10828" r:id="rId39"/>
    <p:sldId id="10830" r:id="rId40"/>
    <p:sldId id="2142532304" r:id="rId4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BB78F6-444F-44F2-903D-EA3C256D0E70}" v="8" dt="2022-07-26T04:31:37.012"/>
  </p1510:revLst>
</p1510:revInfo>
</file>

<file path=ppt/tableStyles.xml><?xml version="1.0" encoding="utf-8"?>
<a:tblStyleLst xmlns:a="http://schemas.openxmlformats.org/drawingml/2006/main" def="{1E171933-4619-4E11-9A3F-F7608DF75F8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6"/>
  </p:normalViewPr>
  <p:slideViewPr>
    <p:cSldViewPr snapToGrid="0" snapToObjects="1">
      <p:cViewPr varScale="1">
        <p:scale>
          <a:sx n="85" d="100"/>
          <a:sy n="85" d="100"/>
        </p:scale>
        <p:origin x="590" y="62"/>
      </p:cViewPr>
      <p:guideLst/>
    </p:cSldViewPr>
  </p:slideViewPr>
  <p:notesTextViewPr>
    <p:cViewPr>
      <p:scale>
        <a:sx n="1" d="1"/>
        <a:sy n="1" d="1"/>
      </p:scale>
      <p:origin x="0" y="0"/>
    </p:cViewPr>
  </p:notesTextViewPr>
  <p:sorterViewPr>
    <p:cViewPr>
      <p:scale>
        <a:sx n="66" d="100"/>
        <a:sy n="66" d="100"/>
      </p:scale>
      <p:origin x="0" y="-342"/>
    </p:cViewPr>
  </p:sorterViewPr>
  <p:notesViewPr>
    <p:cSldViewPr snapToGrid="0" snapToObjects="1">
      <p:cViewPr varScale="1">
        <p:scale>
          <a:sx n="88" d="100"/>
          <a:sy n="88" d="100"/>
        </p:scale>
        <p:origin x="26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ram Israni" userId="f27c3d8c-573d-4468-ab14-f2067ed225d8" providerId="ADAL" clId="{6EBB78F6-444F-44F2-903D-EA3C256D0E70}"/>
    <pc:docChg chg="custSel modMainMaster">
      <pc:chgData name="Vikram Israni" userId="f27c3d8c-573d-4468-ab14-f2067ed225d8" providerId="ADAL" clId="{6EBB78F6-444F-44F2-903D-EA3C256D0E70}" dt="2022-07-26T04:31:47.497" v="59"/>
      <pc:docMkLst>
        <pc:docMk/>
      </pc:docMkLst>
      <pc:sldMasterChg chg="modSp mod modSldLayout">
        <pc:chgData name="Vikram Israni" userId="f27c3d8c-573d-4468-ab14-f2067ed225d8" providerId="ADAL" clId="{6EBB78F6-444F-44F2-903D-EA3C256D0E70}" dt="2022-07-26T04:31:47.497" v="59"/>
        <pc:sldMasterMkLst>
          <pc:docMk/>
          <pc:sldMasterMk cId="2896067587" sldId="2147483648"/>
        </pc:sldMasterMkLst>
        <pc:spChg chg="mod ord modVis">
          <ac:chgData name="Vikram Israni" userId="f27c3d8c-573d-4468-ab14-f2067ed225d8" providerId="ADAL" clId="{6EBB78F6-444F-44F2-903D-EA3C256D0E70}" dt="2022-07-26T04:31:47.497" v="59"/>
          <ac:spMkLst>
            <pc:docMk/>
            <pc:sldMasterMk cId="2896067587" sldId="2147483648"/>
            <ac:spMk id="4" creationId="{11C26369-0F1D-44F1-8800-855168CF443E}"/>
          </ac:spMkLst>
        </pc:spChg>
        <pc:spChg chg="mod">
          <ac:chgData name="Vikram Israni" userId="f27c3d8c-573d-4468-ab14-f2067ed225d8" providerId="ADAL" clId="{6EBB78F6-444F-44F2-903D-EA3C256D0E70}" dt="2022-07-26T04:30:46.027" v="3" actId="20577"/>
          <ac:spMkLst>
            <pc:docMk/>
            <pc:sldMasterMk cId="2896067587" sldId="2147483648"/>
            <ac:spMk id="9" creationId="{CE41C520-E7F3-7A4B-85A3-6D35257D752E}"/>
          </ac:spMkLst>
        </pc:spChg>
        <pc:sldLayoutChg chg="modSp mod">
          <pc:chgData name="Vikram Israni" userId="f27c3d8c-573d-4468-ab14-f2067ed225d8" providerId="ADAL" clId="{6EBB78F6-444F-44F2-903D-EA3C256D0E70}" dt="2022-07-26T04:31:27.179" v="7" actId="20577"/>
          <pc:sldLayoutMkLst>
            <pc:docMk/>
            <pc:sldMasterMk cId="2896067587" sldId="2147483648"/>
            <pc:sldLayoutMk cId="2459851245" sldId="2147483666"/>
          </pc:sldLayoutMkLst>
          <pc:spChg chg="mod">
            <ac:chgData name="Vikram Israni" userId="f27c3d8c-573d-4468-ab14-f2067ed225d8" providerId="ADAL" clId="{6EBB78F6-444F-44F2-903D-EA3C256D0E70}" dt="2022-07-26T04:31:27.179" v="7" actId="20577"/>
            <ac:spMkLst>
              <pc:docMk/>
              <pc:sldMasterMk cId="2896067587" sldId="2147483648"/>
              <pc:sldLayoutMk cId="2459851245" sldId="2147483666"/>
              <ac:spMk id="14" creationId="{EB4B23B6-6456-3544-9CF8-93683156CC5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628E6F-31FC-C041-82E1-C5E677A6126B}"/>
              </a:ext>
            </a:extLst>
          </p:cNvPr>
          <p:cNvSpPr>
            <a:spLocks noGrp="1"/>
          </p:cNvSpPr>
          <p:nvPr>
            <p:ph type="ftr" sz="quarter" idx="2"/>
          </p:nvPr>
        </p:nvSpPr>
        <p:spPr>
          <a:xfrm>
            <a:off x="804672" y="8542606"/>
            <a:ext cx="4462272" cy="192024"/>
          </a:xfrm>
          <a:prstGeom prst="rect">
            <a:avLst/>
          </a:prstGeom>
        </p:spPr>
        <p:txBody>
          <a:bodyPr vert="horz" lIns="0" tIns="0" rIns="0" bIns="0" rtlCol="0" anchor="ctr"/>
          <a:lstStyle>
            <a:lvl1pPr algn="l">
              <a:defRPr sz="1200"/>
            </a:lvl1pPr>
          </a:lstStyle>
          <a:p>
            <a:endParaRPr lang="en-US" sz="8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29DF323-C2B9-DE4A-8F48-27B97461A84B}"/>
              </a:ext>
            </a:extLst>
          </p:cNvPr>
          <p:cNvSpPr>
            <a:spLocks noGrp="1"/>
          </p:cNvSpPr>
          <p:nvPr>
            <p:ph type="sldNum" sz="quarter" idx="3"/>
          </p:nvPr>
        </p:nvSpPr>
        <p:spPr>
          <a:xfrm>
            <a:off x="485335" y="8542606"/>
            <a:ext cx="328481" cy="192024"/>
          </a:xfrm>
          <a:prstGeom prst="rect">
            <a:avLst/>
          </a:prstGeom>
        </p:spPr>
        <p:txBody>
          <a:bodyPr vert="horz" lIns="0" tIns="0" rIns="0" bIns="0" rtlCol="0" anchor="ctr"/>
          <a:lstStyle>
            <a:lvl1pPr algn="r">
              <a:defRPr sz="1200"/>
            </a:lvl1pPr>
          </a:lstStyle>
          <a:p>
            <a:pPr algn="l"/>
            <a:fld id="{AEDECC24-8BFB-A744-A0FF-5825A936C007}" type="slidenum">
              <a:rPr lang="en-US" sz="800" smtClean="0">
                <a:latin typeface="Arial" panose="020B0604020202020204" pitchFamily="34" charset="0"/>
                <a:cs typeface="Arial" panose="020B0604020202020204" pitchFamily="34" charset="0"/>
              </a:rPr>
              <a:pPr algn="l"/>
              <a:t>‹#›</a:t>
            </a:fld>
            <a:endParaRPr lang="en-US"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63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80575" y="528404"/>
            <a:ext cx="2896849" cy="162947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84632" y="2458387"/>
            <a:ext cx="5871198" cy="586115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804672" y="8540496"/>
            <a:ext cx="4462272" cy="192024"/>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84632" y="8540496"/>
            <a:ext cx="329184" cy="192024"/>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fld id="{B3F977B6-3EAF-9E4C-9ACA-37B34D462247}" type="slidenum">
              <a:rPr lang="en-US" smtClean="0"/>
              <a:pPr/>
              <a:t>‹#›</a:t>
            </a:fld>
            <a:endParaRPr lang="en-US" dirty="0"/>
          </a:p>
        </p:txBody>
      </p:sp>
    </p:spTree>
    <p:extLst>
      <p:ext uri="{BB962C8B-B14F-4D97-AF65-F5344CB8AC3E}">
        <p14:creationId xmlns:p14="http://schemas.microsoft.com/office/powerpoint/2010/main" val="353361588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2pPr>
    <a:lvl3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3pPr>
    <a:lvl4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4pPr>
    <a:lvl5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Leading industry analysts and awards organizations have recognized Virtusa for our exceptional quality in digital engineering and transformational IT capabilities.</a:t>
            </a:r>
          </a:p>
          <a:p>
            <a:endParaRPr lang="en-US" dirty="0"/>
          </a:p>
          <a:p>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err="1">
                <a:solidFill>
                  <a:schemeClr val="tx1"/>
                </a:solidFill>
                <a:effectLst/>
                <a:latin typeface="Arial" panose="020B0604020202020204" pitchFamily="34" charset="0"/>
                <a:ea typeface="+mn-ea"/>
                <a:cs typeface="Arial" panose="020B0604020202020204" pitchFamily="34" charset="0"/>
              </a:rPr>
              <a:t>Virtusa's</a:t>
            </a:r>
            <a:r>
              <a:rPr lang="en-US" sz="1000" b="1" i="0" kern="1200" dirty="0">
                <a:solidFill>
                  <a:schemeClr val="tx1"/>
                </a:solidFill>
                <a:effectLst/>
                <a:latin typeface="Arial" panose="020B0604020202020204" pitchFamily="34" charset="0"/>
                <a:ea typeface="+mn-ea"/>
                <a:cs typeface="Arial" panose="020B0604020202020204" pitchFamily="34" charset="0"/>
              </a:rPr>
              <a:t> </a:t>
            </a:r>
            <a:r>
              <a:rPr lang="en-US" sz="1000" b="1" i="0" kern="1200" dirty="0" err="1">
                <a:solidFill>
                  <a:schemeClr val="tx1"/>
                </a:solidFill>
                <a:effectLst/>
                <a:latin typeface="Arial" panose="020B0604020202020204" pitchFamily="34" charset="0"/>
                <a:ea typeface="+mn-ea"/>
                <a:cs typeface="Arial" panose="020B0604020202020204" pitchFamily="34" charset="0"/>
              </a:rPr>
              <a:t>vLife</a:t>
            </a:r>
            <a:r>
              <a:rPr lang="en-US" sz="1000" b="1" i="0" kern="1200" dirty="0">
                <a:solidFill>
                  <a:schemeClr val="tx1"/>
                </a:solidFill>
                <a:effectLst/>
                <a:latin typeface="Arial" panose="020B0604020202020204" pitchFamily="34" charset="0"/>
                <a:ea typeface="+mn-ea"/>
                <a:cs typeface="Arial" panose="020B0604020202020204" pitchFamily="34" charset="0"/>
              </a:rPr>
              <a:t>™ platform in the Best New Product or Service of the Year - Health &amp; Pharmaceuticals - Product category.</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err="1">
                <a:solidFill>
                  <a:schemeClr val="tx1"/>
                </a:solidFill>
                <a:effectLst/>
                <a:latin typeface="Arial" panose="020B0604020202020204" pitchFamily="34" charset="0"/>
                <a:ea typeface="+mn-ea"/>
                <a:cs typeface="Arial" panose="020B0604020202020204" pitchFamily="34" charset="0"/>
              </a:rPr>
              <a:t>vLife</a:t>
            </a:r>
            <a:r>
              <a:rPr lang="en-US" sz="1000" b="0" i="0" kern="1200" dirty="0">
                <a:solidFill>
                  <a:schemeClr val="tx1"/>
                </a:solidFill>
                <a:effectLst/>
                <a:latin typeface="Arial" panose="020B0604020202020204" pitchFamily="34" charset="0"/>
                <a:ea typeface="+mn-ea"/>
                <a:cs typeface="Arial" panose="020B0604020202020204" pitchFamily="34" charset="0"/>
              </a:rPr>
              <a:t>™ is a ready-to-use collaborative platform, built on a large clinical data lake that models disease progression or population-level risk categorization. By unifying data, AI, and IoT, Virtusa is helping the healthcare market address key pain points.</a:t>
            </a:r>
          </a:p>
        </p:txBody>
      </p:sp>
      <p:sp>
        <p:nvSpPr>
          <p:cNvPr id="4" name="Slide Number Placeholder 3"/>
          <p:cNvSpPr>
            <a:spLocks noGrp="1"/>
          </p:cNvSpPr>
          <p:nvPr>
            <p:ph type="sldNum" sz="quarter" idx="10"/>
          </p:nvPr>
        </p:nvSpPr>
        <p:spPr/>
        <p:txBody>
          <a:bodyPr/>
          <a:lstStyle/>
          <a:p>
            <a:fld id="{B3F977B6-3EAF-9E4C-9ACA-37B34D462247}" type="slidenum">
              <a:rPr lang="en-US" smtClean="0"/>
              <a:pPr/>
              <a:t>40</a:t>
            </a:fld>
            <a:endParaRPr lang="en-US" dirty="0"/>
          </a:p>
        </p:txBody>
      </p:sp>
    </p:spTree>
    <p:extLst>
      <p:ext uri="{BB962C8B-B14F-4D97-AF65-F5344CB8AC3E}">
        <p14:creationId xmlns:p14="http://schemas.microsoft.com/office/powerpoint/2010/main" val="1913646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LG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a:alphaModFix amt="61000"/>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Click to 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283993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ver (graphic on cyan)">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56D61F35-80FC-B84C-9427-F14764B0476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425490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ver - NYC">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922769" y="577850"/>
            <a:ext cx="696955" cy="158751"/>
          </a:xfrm>
          <a:prstGeom prst="rect">
            <a:avLst/>
          </a:prstGeom>
        </p:spPr>
      </p:pic>
      <p:pic>
        <p:nvPicPr>
          <p:cNvPr id="6" name="Picture 5" descr="A picture containing person, building, outdoor, person&#10;&#10;Description automatically generated">
            <a:extLst>
              <a:ext uri="{FF2B5EF4-FFF2-40B4-BE49-F238E27FC236}">
                <a16:creationId xmlns:a16="http://schemas.microsoft.com/office/drawing/2014/main" id="{C7FDFB89-6F50-F348-8B71-E77C010E43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592"/>
          <a:stretch/>
        </p:blipFill>
        <p:spPr>
          <a:xfrm>
            <a:off x="-19879" y="-27192"/>
            <a:ext cx="12231757" cy="6908544"/>
          </a:xfrm>
          <a:prstGeom prst="rect">
            <a:avLst/>
          </a:prstGeom>
        </p:spPr>
      </p:pic>
    </p:spTree>
    <p:extLst>
      <p:ext uri="{BB962C8B-B14F-4D97-AF65-F5344CB8AC3E}">
        <p14:creationId xmlns:p14="http://schemas.microsoft.com/office/powerpoint/2010/main" val="24682079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9601200"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11056534"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8" y="3207657"/>
            <a:ext cx="110565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556155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199"/>
            <a:ext cx="9597953" cy="941832"/>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2" y="2069822"/>
            <a:ext cx="11056161"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5393112"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6226987" y="3207657"/>
            <a:ext cx="5392737"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61050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3-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3531144"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4330551"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
        <p:nvSpPr>
          <p:cNvPr id="12" name="Content Placeholder">
            <a:extLst>
              <a:ext uri="{FF2B5EF4-FFF2-40B4-BE49-F238E27FC236}">
                <a16:creationId xmlns:a16="http://schemas.microsoft.com/office/drawing/2014/main" id="{4F9BF545-8FC3-1A4A-BF9B-15E48334DCC6}"/>
              </a:ext>
            </a:extLst>
          </p:cNvPr>
          <p:cNvSpPr>
            <a:spLocks noGrp="1"/>
          </p:cNvSpPr>
          <p:nvPr>
            <p:ph sz="quarter" idx="15"/>
          </p:nvPr>
        </p:nvSpPr>
        <p:spPr>
          <a:xfrm>
            <a:off x="8097913"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2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4-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26340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3207657"/>
            <a:ext cx="263347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52571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column content with subhea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noAutofit/>
          </a:bodyPr>
          <a:lstStyle>
            <a:lvl1pPr>
              <a:defRPr sz="3000"/>
            </a:lvl1pPr>
          </a:lstStyle>
          <a:p>
            <a:r>
              <a:rPr lang="en-US"/>
              <a:t>Click to edit Master title style</a:t>
            </a:r>
            <a:endParaRPr lang="en-US" dirty="0"/>
          </a:p>
        </p:txBody>
      </p:sp>
      <p:sp>
        <p:nvSpPr>
          <p:cNvPr id="17" name="Text Placeholder">
            <a:extLst>
              <a:ext uri="{FF2B5EF4-FFF2-40B4-BE49-F238E27FC236}">
                <a16:creationId xmlns:a16="http://schemas.microsoft.com/office/drawing/2014/main" id="{CA576634-3B31-FF4B-A18B-D307FFC8B46D}"/>
              </a:ext>
            </a:extLst>
          </p:cNvPr>
          <p:cNvSpPr>
            <a:spLocks noGrp="1"/>
          </p:cNvSpPr>
          <p:nvPr>
            <p:ph type="body" sz="quarter" idx="17"/>
          </p:nvPr>
        </p:nvSpPr>
        <p:spPr>
          <a:xfrm>
            <a:off x="563563" y="2172076"/>
            <a:ext cx="2633472"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953598"/>
            <a:ext cx="2634036" cy="3074820"/>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a:extLst>
              <a:ext uri="{FF2B5EF4-FFF2-40B4-BE49-F238E27FC236}">
                <a16:creationId xmlns:a16="http://schemas.microsoft.com/office/drawing/2014/main" id="{20B2B8E0-CB67-A642-92F7-34BCF7C247D7}"/>
              </a:ext>
            </a:extLst>
          </p:cNvPr>
          <p:cNvSpPr>
            <a:spLocks noGrp="1"/>
          </p:cNvSpPr>
          <p:nvPr>
            <p:ph type="body" sz="quarter" idx="18"/>
          </p:nvPr>
        </p:nvSpPr>
        <p:spPr>
          <a:xfrm>
            <a:off x="3370873" y="2175251"/>
            <a:ext cx="2633662" cy="454025"/>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2953598"/>
            <a:ext cx="263347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a:extLst>
              <a:ext uri="{FF2B5EF4-FFF2-40B4-BE49-F238E27FC236}">
                <a16:creationId xmlns:a16="http://schemas.microsoft.com/office/drawing/2014/main" id="{5C3B4083-4C5F-444E-8649-385320B19E2A}"/>
              </a:ext>
            </a:extLst>
          </p:cNvPr>
          <p:cNvSpPr>
            <a:spLocks noGrp="1"/>
          </p:cNvSpPr>
          <p:nvPr>
            <p:ph type="body" sz="quarter" idx="19"/>
          </p:nvPr>
        </p:nvSpPr>
        <p:spPr>
          <a:xfrm>
            <a:off x="6178373" y="2172076"/>
            <a:ext cx="2632075"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a:extLst>
              <a:ext uri="{FF2B5EF4-FFF2-40B4-BE49-F238E27FC236}">
                <a16:creationId xmlns:a16="http://schemas.microsoft.com/office/drawing/2014/main" id="{1F70EBFE-7BB7-FE4A-87AA-6614401895B3}"/>
              </a:ext>
            </a:extLst>
          </p:cNvPr>
          <p:cNvSpPr>
            <a:spLocks noGrp="1"/>
          </p:cNvSpPr>
          <p:nvPr>
            <p:ph type="body" sz="quarter" idx="20"/>
          </p:nvPr>
        </p:nvSpPr>
        <p:spPr>
          <a:xfrm>
            <a:off x="8984285" y="2172076"/>
            <a:ext cx="2633663"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3045285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wrap="square"/>
          <a:lstStyle>
            <a:lvl1pPr>
              <a:defRPr sz="3000"/>
            </a:lvl1pPr>
          </a:lstStyle>
          <a:p>
            <a:r>
              <a:rPr lang="en-US"/>
              <a:t>Click to edit Master title style</a:t>
            </a:r>
            <a:endParaRPr lang="en-US" dirty="0"/>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235201"/>
            <a:ext cx="5393112" cy="3792537"/>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hart Placeholder">
            <a:extLst>
              <a:ext uri="{FF2B5EF4-FFF2-40B4-BE49-F238E27FC236}">
                <a16:creationId xmlns:a16="http://schemas.microsoft.com/office/drawing/2014/main" id="{C26AB0B4-C0C7-4F4C-8E98-AA7B3B373CD5}"/>
              </a:ext>
            </a:extLst>
          </p:cNvPr>
          <p:cNvSpPr>
            <a:spLocks noGrp="1"/>
          </p:cNvSpPr>
          <p:nvPr>
            <p:ph type="chart" sz="quarter" idx="13"/>
          </p:nvPr>
        </p:nvSpPr>
        <p:spPr>
          <a:xfrm>
            <a:off x="6235336" y="2235201"/>
            <a:ext cx="5385163" cy="3792537"/>
          </a:xfrm>
        </p:spPr>
        <p:txBody>
          <a:bodyPr/>
          <a:lstStyle>
            <a:lvl1pPr>
              <a:defRPr sz="1000"/>
            </a:lvl1pPr>
          </a:lstStyle>
          <a:p>
            <a:r>
              <a:rPr lang="en-US"/>
              <a:t>Click icon to add chart</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7598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87710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1994AC-422D-7D46-866D-A30AD6428978}"/>
              </a:ext>
            </a:extLst>
          </p:cNvPr>
          <p:cNvSpPr/>
          <p:nvPr userDrawn="1"/>
        </p:nvSpPr>
        <p:spPr>
          <a:xfrm>
            <a:off x="416560" y="6152598"/>
            <a:ext cx="11031728" cy="512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DB73EFC5-1588-5949-9353-EAAFD979F72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EFB815D6-4014-084E-9B7D-E0C9456BC624}"/>
              </a:ext>
            </a:extLst>
          </p:cNvPr>
          <p:cNvPicPr>
            <a:picLocks noChangeAspect="1"/>
          </p:cNvPicPr>
          <p:nvPr userDrawn="1"/>
        </p:nvPicPr>
        <p:blipFill rotWithShape="1">
          <a:blip r:embed="rId3"/>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EB4B23B6-6456-3544-9CF8-93683156CC57}"/>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2022 Virtusa Corporation. All Rights Reserved.</a:t>
            </a:r>
          </a:p>
        </p:txBody>
      </p:sp>
    </p:spTree>
    <p:extLst>
      <p:ext uri="{BB962C8B-B14F-4D97-AF65-F5344CB8AC3E}">
        <p14:creationId xmlns:p14="http://schemas.microsoft.com/office/powerpoint/2010/main" val="2459851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457200"/>
            <a:ext cx="11057312" cy="940079"/>
          </a:xfrm>
          <a:prstGeom prst="rect">
            <a:avLst/>
          </a:prstGeom>
        </p:spPr>
        <p:txBody>
          <a:bodyPr vert="horz" lIns="0" tIns="0" rIns="0" bIns="0" rtlCol="0" anchor="t">
            <a:noAutofit/>
          </a:bodyPr>
          <a:lstStyle/>
          <a:p>
            <a:r>
              <a:rPr lang="en-US" dirty="0"/>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11057312"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t>Copyright © 2022 Virtusa Corporation. All Rights Reserved.</a:t>
            </a:r>
          </a:p>
        </p:txBody>
      </p:sp>
      <p:pic>
        <p:nvPicPr>
          <p:cNvPr id="10" name="Picture">
            <a:extLst>
              <a:ext uri="{FF2B5EF4-FFF2-40B4-BE49-F238E27FC236}">
                <a16:creationId xmlns:a16="http://schemas.microsoft.com/office/drawing/2014/main" id="{427DEB76-8CC0-B04F-9AB6-B3BAC637A7AA}"/>
              </a:ext>
            </a:extLst>
          </p:cNvPr>
          <p:cNvPicPr>
            <a:picLocks noChangeAspect="1"/>
          </p:cNvPicPr>
          <p:nvPr userDrawn="1"/>
        </p:nvPicPr>
        <p:blipFill rotWithShape="1">
          <a:blip r:embed="rId13">
            <a:alphaModFix amt="76000"/>
          </a:blip>
          <a:srcRect l="1449" r="44"/>
          <a:stretch/>
        </p:blipFill>
        <p:spPr>
          <a:xfrm>
            <a:off x="532003" y="6152598"/>
            <a:ext cx="10881360" cy="298368"/>
          </a:xfrm>
          <a:prstGeom prst="rect">
            <a:avLst/>
          </a:prstGeom>
        </p:spPr>
      </p:pic>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dirty="0"/>
          </a:p>
        </p:txBody>
      </p:sp>
      <p:sp>
        <p:nvSpPr>
          <p:cNvPr id="4" name="MSIPCMContentMarking" descr="{&quot;HashCode&quot;:214762261,&quot;Placement&quot;:&quot;Header&quot;,&quot;Top&quot;:0.0,&quot;Left&quot;:0.0,&quot;SlideWidth&quot;:960,&quot;SlideHeight&quot;:540}">
            <a:extLst>
              <a:ext uri="{FF2B5EF4-FFF2-40B4-BE49-F238E27FC236}">
                <a16:creationId xmlns:a16="http://schemas.microsoft.com/office/drawing/2014/main" id="{11C26369-0F1D-44F1-8800-855168CF443E}"/>
              </a:ext>
            </a:extLst>
          </p:cNvPr>
          <p:cNvSpPr txBox="1"/>
          <p:nvPr userDrawn="1"/>
        </p:nvSpPr>
        <p:spPr>
          <a:xfrm>
            <a:off x="0" y="0"/>
            <a:ext cx="1286137" cy="262344"/>
          </a:xfrm>
          <a:prstGeom prst="rect">
            <a:avLst/>
          </a:prstGeom>
          <a:noFill/>
        </p:spPr>
        <p:txBody>
          <a:bodyPr vert="horz" wrap="square" lIns="0" tIns="0" rIns="0" bIns="0" rtlCol="0" anchor="ctr" anchorCtr="1">
            <a:spAutoFit/>
          </a:bodyPr>
          <a:lstStyle/>
          <a:p>
            <a:pPr marL="0" indent="0" algn="l">
              <a:spcBef>
                <a:spcPts val="0"/>
              </a:spcBef>
              <a:spcAft>
                <a:spcPts val="0"/>
              </a:spcAft>
              <a:buFont typeface="Arial" panose="020B0604020202020204" pitchFamily="34" charset="0"/>
              <a:buNone/>
            </a:pPr>
            <a:r>
              <a:rPr lang="en-US" sz="1000">
                <a:solidFill>
                  <a:srgbClr val="000000"/>
                </a:solidFill>
                <a:latin typeface="Calibri" panose="020F0502020204030204" pitchFamily="34" charset="0"/>
              </a:rPr>
              <a:t>Sensitivity: General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89606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83" r:id="rId4"/>
    <p:sldLayoutId id="2147483672" r:id="rId5"/>
    <p:sldLayoutId id="2147483673" r:id="rId6"/>
    <p:sldLayoutId id="2147483674" r:id="rId7"/>
    <p:sldLayoutId id="2147483677" r:id="rId8"/>
    <p:sldLayoutId id="2147483666" r:id="rId9"/>
    <p:sldLayoutId id="2147483699" r:id="rId10"/>
    <p:sldLayoutId id="2147483700" r:id="rId11"/>
  </p:sldLayoutIdLst>
  <p:hf hdr="0" dt="0"/>
  <p:txStyles>
    <p:title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5" pos="7320" userDrawn="1">
          <p15:clr>
            <a:srgbClr val="F26B43"/>
          </p15:clr>
        </p15:guide>
        <p15:guide id="6" pos="2098" userDrawn="1">
          <p15:clr>
            <a:srgbClr val="F26B43"/>
          </p15:clr>
        </p15:guide>
        <p15:guide id="7" pos="5582" userDrawn="1">
          <p15:clr>
            <a:srgbClr val="F26B43"/>
          </p15:clr>
        </p15:guide>
        <p15:guide id="9" pos="3752" userDrawn="1">
          <p15:clr>
            <a:srgbClr val="F26B43"/>
          </p15:clr>
        </p15:guide>
        <p15:guide id="11" pos="3925" userDrawn="1">
          <p15:clr>
            <a:srgbClr val="F26B43"/>
          </p15:clr>
        </p15:guide>
        <p15:guide id="12" pos="2014" userDrawn="1">
          <p15:clr>
            <a:srgbClr val="F26B43"/>
          </p15:clr>
        </p15:guide>
        <p15:guide id="13" pos="2186" userDrawn="1">
          <p15:clr>
            <a:srgbClr val="F26B43"/>
          </p15:clr>
        </p15:guide>
        <p15:guide id="14" pos="5494" userDrawn="1">
          <p15:clr>
            <a:srgbClr val="F26B43"/>
          </p15:clr>
        </p15:guide>
        <p15:guide id="15" pos="5666" userDrawn="1">
          <p15:clr>
            <a:srgbClr val="F26B43"/>
          </p15:clr>
        </p15:guide>
        <p15:guide id="16" orient="horz" pos="4039" userDrawn="1">
          <p15:clr>
            <a:srgbClr val="F26B43"/>
          </p15:clr>
        </p15:guide>
        <p15:guide id="18" orient="horz" pos="653" userDrawn="1">
          <p15:clr>
            <a:srgbClr val="F26B43"/>
          </p15:clr>
        </p15:guide>
        <p15:guide id="19" orient="horz" pos="37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91396C-918C-2240-B512-FD3EFB6F0B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89640" l="4873" r="92797">
                        <a14:foregroundMark x1="51483" y1="27477" x2="51483" y2="27477"/>
                        <a14:foregroundMark x1="54449" y1="23423" x2="54449" y2="23423"/>
                        <a14:foregroundMark x1="54449" y1="18919" x2="54449" y2="18919"/>
                        <a14:foregroundMark x1="56780" y1="23874" x2="56780" y2="23874"/>
                        <a14:foregroundMark x1="60593" y1="23874" x2="60593" y2="23874"/>
                        <a14:foregroundMark x1="63771" y1="23874" x2="63771" y2="23874"/>
                        <a14:foregroundMark x1="73517" y1="23423" x2="73517" y2="23423"/>
                        <a14:foregroundMark x1="62076" y1="44144" x2="62076" y2="44144"/>
                        <a14:foregroundMark x1="69703" y1="27477" x2="69703" y2="27477"/>
                        <a14:foregroundMark x1="52119" y1="59910" x2="52119" y2="59910"/>
                        <a14:foregroundMark x1="59110" y1="63514" x2="59110" y2="63514"/>
                        <a14:foregroundMark x1="64831" y1="62613" x2="64831" y2="62613"/>
                        <a14:foregroundMark x1="77331" y1="63514" x2="77331" y2="63514"/>
                        <a14:foregroundMark x1="93008" y1="76126" x2="93008" y2="76126"/>
                        <a14:foregroundMark x1="10381" y1="42342" x2="10381" y2="42342"/>
                        <a14:foregroundMark x1="4873" y1="32883" x2="4873" y2="32883"/>
                        <a14:foregroundMark x1="29661" y1="43694" x2="29661" y2="43694"/>
                        <a14:backgroundMark x1="57627" y1="64865" x2="57627" y2="64865"/>
                        <a14:backgroundMark x1="57627" y1="65315" x2="57627" y2="65315"/>
                        <a14:backgroundMark x1="57627" y1="64865" x2="57627" y2="64865"/>
                        <a14:backgroundMark x1="57627" y1="65315" x2="57627" y2="65315"/>
                        <a14:backgroundMark x1="58051" y1="73423" x2="58051" y2="73423"/>
                        <a14:backgroundMark x1="58051" y1="64865" x2="58051" y2="64865"/>
                        <a14:backgroundMark x1="58051" y1="62613" x2="58051" y2="62613"/>
                        <a14:backgroundMark x1="58051" y1="62613" x2="58051" y2="62613"/>
                        <a14:backgroundMark x1="71398" y1="71622" x2="71398" y2="71622"/>
                      </a14:backgroundRemoval>
                    </a14:imgEffect>
                  </a14:imgLayer>
                </a14:imgProps>
              </a:ext>
            </a:extLst>
          </a:blip>
          <a:stretch>
            <a:fillRect/>
          </a:stretch>
        </p:blipFill>
        <p:spPr>
          <a:xfrm>
            <a:off x="469185" y="111347"/>
            <a:ext cx="2997200" cy="1409700"/>
          </a:xfrm>
          <a:prstGeom prst="rect">
            <a:avLst/>
          </a:prstGeom>
        </p:spPr>
      </p:pic>
      <p:sp>
        <p:nvSpPr>
          <p:cNvPr id="3" name="Title 1">
            <a:extLst>
              <a:ext uri="{FF2B5EF4-FFF2-40B4-BE49-F238E27FC236}">
                <a16:creationId xmlns:a16="http://schemas.microsoft.com/office/drawing/2014/main" id="{2D54FFC1-49B3-47E9-B3C5-416ECC220920}"/>
              </a:ext>
            </a:extLst>
          </p:cNvPr>
          <p:cNvSpPr txBox="1">
            <a:spLocks/>
          </p:cNvSpPr>
          <p:nvPr/>
        </p:nvSpPr>
        <p:spPr>
          <a:xfrm>
            <a:off x="572770" y="2274407"/>
            <a:ext cx="11135135" cy="1536715"/>
          </a:xfrm>
          <a:prstGeom prst="rect">
            <a:avLst/>
          </a:prstGeom>
        </p:spPr>
        <p:txBody>
          <a:bodyPr/>
          <a:lst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a:lstStyle>
          <a:p>
            <a:pPr marL="182563" indent="-6350"/>
            <a:r>
              <a:rPr lang="en-US" sz="3600" dirty="0">
                <a:solidFill>
                  <a:schemeClr val="accent1"/>
                </a:solidFill>
                <a:latin typeface="+mj-lt"/>
              </a:rPr>
              <a:t>Automatic Loan Approval Prediction</a:t>
            </a:r>
            <a:br>
              <a:rPr lang="en-US" sz="3600" dirty="0">
                <a:solidFill>
                  <a:schemeClr val="accent1"/>
                </a:solidFill>
                <a:latin typeface="+mj-lt"/>
              </a:rPr>
            </a:br>
            <a:br>
              <a:rPr lang="en-US" sz="3600" dirty="0">
                <a:solidFill>
                  <a:schemeClr val="accent1"/>
                </a:solidFill>
                <a:latin typeface="+mj-lt"/>
              </a:rPr>
            </a:br>
            <a:br>
              <a:rPr lang="en-US" sz="3600" dirty="0">
                <a:solidFill>
                  <a:schemeClr val="bg1"/>
                </a:solidFill>
                <a:latin typeface="+mj-lt"/>
              </a:rPr>
            </a:br>
            <a:r>
              <a:rPr lang="en-US" sz="2200" dirty="0">
                <a:solidFill>
                  <a:schemeClr val="bg1"/>
                </a:solidFill>
                <a:latin typeface="+mj-lt"/>
              </a:rPr>
              <a:t>Rohit Gangadhar P</a:t>
            </a:r>
            <a:br>
              <a:rPr lang="en-US" sz="2200" dirty="0">
                <a:solidFill>
                  <a:schemeClr val="bg1"/>
                </a:solidFill>
                <a:latin typeface="+mj-lt"/>
              </a:rPr>
            </a:br>
            <a:r>
              <a:rPr lang="en-US" sz="2200" dirty="0">
                <a:solidFill>
                  <a:schemeClr val="bg1"/>
                </a:solidFill>
                <a:latin typeface="+mj-lt"/>
              </a:rPr>
              <a:t>Rifhath Aslam J</a:t>
            </a:r>
          </a:p>
          <a:p>
            <a:pPr marL="182563" indent="-6350"/>
            <a:r>
              <a:rPr lang="en-US" sz="2200" dirty="0">
                <a:solidFill>
                  <a:schemeClr val="bg1"/>
                </a:solidFill>
                <a:latin typeface="+mj-lt"/>
              </a:rPr>
              <a:t>Roshan M</a:t>
            </a:r>
          </a:p>
          <a:p>
            <a:pPr marL="182563" indent="-6350"/>
            <a:r>
              <a:rPr lang="en-US" sz="2200" dirty="0">
                <a:solidFill>
                  <a:schemeClr val="bg1"/>
                </a:solidFill>
                <a:latin typeface="+mj-lt"/>
              </a:rPr>
              <a:t>Shahul Hameed P T S</a:t>
            </a:r>
          </a:p>
          <a:p>
            <a:pPr marL="182563" indent="-6350"/>
            <a:r>
              <a:rPr lang="en-IN" sz="2200" dirty="0">
                <a:solidFill>
                  <a:schemeClr val="bg1"/>
                </a:solidFill>
                <a:latin typeface="+mj-lt"/>
              </a:rPr>
              <a:t>Yogeshkumar R</a:t>
            </a:r>
          </a:p>
        </p:txBody>
      </p:sp>
      <p:sp>
        <p:nvSpPr>
          <p:cNvPr id="4" name="Subtitle 2">
            <a:extLst>
              <a:ext uri="{FF2B5EF4-FFF2-40B4-BE49-F238E27FC236}">
                <a16:creationId xmlns:a16="http://schemas.microsoft.com/office/drawing/2014/main" id="{D123CF10-68F8-4F72-A2C9-E4748126CE2C}"/>
              </a:ext>
            </a:extLst>
          </p:cNvPr>
          <p:cNvSpPr txBox="1">
            <a:spLocks/>
          </p:cNvSpPr>
          <p:nvPr/>
        </p:nvSpPr>
        <p:spPr>
          <a:xfrm>
            <a:off x="808744" y="5512212"/>
            <a:ext cx="6891938" cy="701835"/>
          </a:xfrm>
          <a:prstGeom prst="rect">
            <a:avLst/>
          </a:prstGeom>
        </p:spPr>
        <p:txBody>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1" dirty="0">
                <a:solidFill>
                  <a:schemeClr val="bg1"/>
                </a:solidFill>
                <a:latin typeface="+mj-lt"/>
                <a:ea typeface="+mj-ea"/>
                <a:cs typeface="+mj-cs"/>
              </a:rPr>
              <a:t>College/Team – Rajalakshmi Engineering College – Team Prathyegam</a:t>
            </a:r>
          </a:p>
        </p:txBody>
      </p:sp>
    </p:spTree>
    <p:extLst>
      <p:ext uri="{BB962C8B-B14F-4D97-AF65-F5344CB8AC3E}">
        <p14:creationId xmlns:p14="http://schemas.microsoft.com/office/powerpoint/2010/main" val="32576744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Solution Idea</a:t>
            </a:r>
          </a:p>
        </p:txBody>
      </p:sp>
      <p:sp>
        <p:nvSpPr>
          <p:cNvPr id="3" name="Rectangle 2">
            <a:extLst>
              <a:ext uri="{FF2B5EF4-FFF2-40B4-BE49-F238E27FC236}">
                <a16:creationId xmlns:a16="http://schemas.microsoft.com/office/drawing/2014/main" id="{64E36727-029E-4151-8F06-D7C012D6624F}"/>
              </a:ext>
            </a:extLst>
          </p:cNvPr>
          <p:cNvSpPr/>
          <p:nvPr/>
        </p:nvSpPr>
        <p:spPr>
          <a:xfrm>
            <a:off x="563186" y="1313234"/>
            <a:ext cx="9952413" cy="5355312"/>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Automating the loan approval procedure is a suitable and necessary response to the market's demand.</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However, our team's goal is to develop an accurate and user-friendly solution rather than merely automate the procedure. Additionally, our product is very versatile in a way that it can customize  itself to every user needs.</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In order to construct their own loan type, users first upload their dataset and may then design their own loan type based on their needs. Users must first create their own number of loan type according to their need.</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once a loan type has been developed then user may immediately access the form where they can enter their data and run the software to determine if the applicant's loan is approved or not.</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The user can also visualize the data using an extra feature moreover, the user is given access to an user guide that might assist them in using the product effectively.</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p:txBody>
      </p:sp>
      <p:sp>
        <p:nvSpPr>
          <p:cNvPr id="4" name="TextBox 3">
            <a:extLst>
              <a:ext uri="{FF2B5EF4-FFF2-40B4-BE49-F238E27FC236}">
                <a16:creationId xmlns:a16="http://schemas.microsoft.com/office/drawing/2014/main" id="{32EEBC3F-4BBE-44FC-B6AA-F0ABF4856AE9}"/>
              </a:ext>
            </a:extLst>
          </p:cNvPr>
          <p:cNvSpPr txBox="1"/>
          <p:nvPr/>
        </p:nvSpPr>
        <p:spPr>
          <a:xfrm>
            <a:off x="563187" y="1163052"/>
            <a:ext cx="9013950" cy="369332"/>
          </a:xfrm>
          <a:prstGeom prst="rect">
            <a:avLst/>
          </a:prstGeom>
          <a:noFill/>
        </p:spPr>
        <p:txBody>
          <a:bodyPr wrap="square" rtlCol="0">
            <a:spAutoFit/>
          </a:bodyPr>
          <a:lstStyle/>
          <a:p>
            <a:pPr marL="0" indent="0" algn="l">
              <a:buFont typeface="Arial" panose="020B0604020202020204" pitchFamily="34" charset="0"/>
              <a:buNone/>
            </a:pPr>
            <a:endParaRPr lang="en-US" i="1" dirty="0">
              <a:solidFill>
                <a:schemeClr val="tx2">
                  <a:lumMod val="75000"/>
                </a:schemeClr>
              </a:solidFill>
            </a:endParaRPr>
          </a:p>
        </p:txBody>
      </p:sp>
    </p:spTree>
    <p:extLst>
      <p:ext uri="{BB962C8B-B14F-4D97-AF65-F5344CB8AC3E}">
        <p14:creationId xmlns:p14="http://schemas.microsoft.com/office/powerpoint/2010/main" val="3288702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Algorithm</a:t>
            </a:r>
            <a:br>
              <a:rPr lang="en-US" dirty="0"/>
            </a:br>
            <a:endParaRPr lang="en-US" dirty="0"/>
          </a:p>
        </p:txBody>
      </p:sp>
      <p:sp>
        <p:nvSpPr>
          <p:cNvPr id="3" name="Rectangle 2">
            <a:extLst>
              <a:ext uri="{FF2B5EF4-FFF2-40B4-BE49-F238E27FC236}">
                <a16:creationId xmlns:a16="http://schemas.microsoft.com/office/drawing/2014/main" id="{64E36727-029E-4151-8F06-D7C012D6624F}"/>
              </a:ext>
            </a:extLst>
          </p:cNvPr>
          <p:cNvSpPr/>
          <p:nvPr/>
        </p:nvSpPr>
        <p:spPr>
          <a:xfrm>
            <a:off x="563186" y="1795534"/>
            <a:ext cx="10714413" cy="3139321"/>
          </a:xfrm>
          <a:prstGeom prst="rect">
            <a:avLst/>
          </a:prstGeom>
        </p:spPr>
        <p:txBody>
          <a:bodyPr wrap="square">
            <a:spAutoFit/>
          </a:bodyPr>
          <a:lstStyle/>
          <a:p>
            <a:pPr algn="just"/>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We have blended seven machine learning models to work as one in order to deliver accurate prediction for the user data. </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The seven machine learning algorithms are, Random forest classifier, Adaboost classifier, Gradient boosting classifier, Bagging classifier, Svc, and extratree classifier and by using voting classifier on the ensemble model we get the prediction for the user input.</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Our algorithm also uses dual cross validation which allows our algorithm to fine tune its hyperparameter according to the data need, to produce an accurate solution.</a:t>
            </a:r>
          </a:p>
          <a:p>
            <a:pPr marL="285750" indent="-285750" algn="just">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3494743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Building users own loan type </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970318"/>
          </a:xfrm>
          <a:prstGeom prst="rect">
            <a:avLst/>
          </a:prstGeom>
        </p:spPr>
        <p:txBody>
          <a:bodyPr wrap="square">
            <a:spAutoFit/>
          </a:bodyPr>
          <a:lstStyle/>
          <a:p>
            <a:pPr algn="just"/>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Our product does not stick only with single loan model for all the use cases but users can create and train their own model using their own dataset.</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Our product can create any number of loan type according to the user need.</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As we are aware, real-time data is full of error and noise, and this inaccuracy plays a significant part in deciding the model's accuracy.</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In order to counter this, we have incorporated data cleaning and feature selection into our model. </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The system creates a dynamic form according to the user input using which the user can predict the loan status.</a:t>
            </a:r>
          </a:p>
        </p:txBody>
      </p:sp>
    </p:spTree>
    <p:extLst>
      <p:ext uri="{BB962C8B-B14F-4D97-AF65-F5344CB8AC3E}">
        <p14:creationId xmlns:p14="http://schemas.microsoft.com/office/powerpoint/2010/main" val="91591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Visualization</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805262"/>
            <a:ext cx="9735844" cy="3693319"/>
          </a:xfrm>
          <a:prstGeom prst="rect">
            <a:avLst/>
          </a:prstGeom>
        </p:spPr>
        <p:txBody>
          <a:bodyPr wrap="square">
            <a:spAutoFit/>
          </a:bodyPr>
          <a:lstStyle/>
          <a:p>
            <a:pPr lvl="1" algn="just"/>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Whenever the user uses his own dataset it is very important for the user to analyze the dataset. </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The best way to analyze the dataset is to visualize it and visualizing the dataset also helps the users to interpret the complicated data in order to visualize the dataset instantly we have used JavaScript to project the all possible bar graphs with all the features provided in the dataset .</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 In addition to that user can select a particular feature and observe how the connected features change correspondingly and a sample of the dataset is also projected so users can refer it. </a:t>
            </a:r>
          </a:p>
          <a:p>
            <a:pPr marL="742939" lvl="1" indent="-285750" algn="just">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90584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Scalability</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693319"/>
          </a:xfrm>
          <a:prstGeom prst="rect">
            <a:avLst/>
          </a:prstGeom>
        </p:spPr>
        <p:txBody>
          <a:bodyPr wrap="square">
            <a:spAutoFit/>
          </a:bodyPr>
          <a:lstStyle/>
          <a:p>
            <a:pPr algn="just"/>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Taking about A-LAP , A-LAP is designed to serve a broad range of customers, regardless of the scale of their needs. </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We evaluated our software with data sets ranging in size from small samples to datasets with two million occurrences.</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 Additionally, we were able to visualize the dataset, and we obtained an average accuracy rate of 86% across the various datasets.</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 Users can also modify the product by adding any number of models and using them according to their needs, so we can assure that our product A-LAP is scalable both in data size and feature according to the user needs.</a:t>
            </a:r>
          </a:p>
        </p:txBody>
      </p:sp>
    </p:spTree>
    <p:extLst>
      <p:ext uri="{BB962C8B-B14F-4D97-AF65-F5344CB8AC3E}">
        <p14:creationId xmlns:p14="http://schemas.microsoft.com/office/powerpoint/2010/main" val="357868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Usability</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416320"/>
          </a:xfrm>
          <a:prstGeom prst="rect">
            <a:avLst/>
          </a:prstGeom>
        </p:spPr>
        <p:txBody>
          <a:bodyPr wrap="square">
            <a:spAutoFit/>
          </a:bodyPr>
          <a:lstStyle/>
          <a:p>
            <a:pPr algn="just"/>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A-LAP being an customizable and scalable product it is very important that it is user friendly so in order to make it easier to use we have added a detailed user guide which the user can refer to .</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 The user guide is descriptive and accessible from every page in this product . In addition to that the design team also ensured that the UI is user friendly and intuitive in a way that a user should be able to learn to carry out simple tasks the first time they use our product.</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 Our product is designed in a way that users should be able to complete tasks quickly once they’ve grasped the basic design of the product</a:t>
            </a:r>
          </a:p>
        </p:txBody>
      </p:sp>
    </p:spTree>
    <p:extLst>
      <p:ext uri="{BB962C8B-B14F-4D97-AF65-F5344CB8AC3E}">
        <p14:creationId xmlns:p14="http://schemas.microsoft.com/office/powerpoint/2010/main" val="204528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Cost</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2585323"/>
          </a:xfrm>
          <a:prstGeom prst="rect">
            <a:avLst/>
          </a:prstGeom>
        </p:spPr>
        <p:txBody>
          <a:bodyPr wrap="square">
            <a:spAutoFit/>
          </a:bodyPr>
          <a:lstStyle/>
          <a:p>
            <a:pPr algn="just"/>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A-LAP is developed on open source software which are free to use.</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To accomplish a robust version of A-LAP that can quickly process massive amounts of data, we must employ online GPUs, which will have an impact on the cost factor.</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r>
              <a:rPr lang="en-US" dirty="0">
                <a:solidFill>
                  <a:srgbClr val="868381"/>
                </a:solidFill>
              </a:rPr>
              <a:t>The price of online GPUs is closely associated with their computation power.</a:t>
            </a:r>
          </a:p>
          <a:p>
            <a:pPr marL="742939" lvl="1" indent="-285750" algn="just">
              <a:buFont typeface="Courier New" panose="02070309020205020404" pitchFamily="49" charset="0"/>
              <a:buChar char="o"/>
            </a:pPr>
            <a:endParaRPr lang="en-US" dirty="0">
              <a:solidFill>
                <a:srgbClr val="868381"/>
              </a:solidFill>
            </a:endParaRPr>
          </a:p>
          <a:p>
            <a:pPr marL="742939" lvl="1" indent="-285750" algn="just">
              <a:buFont typeface="Courier New" panose="02070309020205020404" pitchFamily="49" charset="0"/>
              <a:buChar char="o"/>
            </a:pPr>
            <a:endParaRPr lang="en-US" dirty="0">
              <a:solidFill>
                <a:srgbClr val="868381"/>
              </a:solidFill>
            </a:endParaRPr>
          </a:p>
        </p:txBody>
      </p:sp>
    </p:spTree>
    <p:extLst>
      <p:ext uri="{BB962C8B-B14F-4D97-AF65-F5344CB8AC3E}">
        <p14:creationId xmlns:p14="http://schemas.microsoft.com/office/powerpoint/2010/main" val="830818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Use Case Diagram</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923330"/>
          </a:xfrm>
          <a:prstGeom prst="rect">
            <a:avLst/>
          </a:prstGeom>
        </p:spPr>
        <p:txBody>
          <a:bodyPr wrap="square">
            <a:spAutoFit/>
          </a:bodyPr>
          <a:lstStyle/>
          <a:p>
            <a:endParaRPr lang="en-US" dirty="0">
              <a:solidFill>
                <a:srgbClr val="868381"/>
              </a:solidFill>
            </a:endParaRPr>
          </a:p>
          <a:p>
            <a:pPr marL="742939" lvl="1" indent="-285750">
              <a:buFont typeface="Courier New" panose="02070309020205020404" pitchFamily="49" charset="0"/>
              <a:buChar char="o"/>
            </a:pPr>
            <a:endParaRPr lang="en-US" dirty="0">
              <a:solidFill>
                <a:srgbClr val="868381"/>
              </a:solidFill>
            </a:endParaRPr>
          </a:p>
          <a:p>
            <a:pPr marL="742939" lvl="1" indent="-285750">
              <a:buFont typeface="Courier New" panose="02070309020205020404" pitchFamily="49" charset="0"/>
              <a:buChar char="o"/>
            </a:pPr>
            <a:endParaRPr lang="en-US" dirty="0">
              <a:solidFill>
                <a:srgbClr val="868381"/>
              </a:solidFill>
            </a:endParaRPr>
          </a:p>
        </p:txBody>
      </p:sp>
      <p:pic>
        <p:nvPicPr>
          <p:cNvPr id="5" name="Picture 4">
            <a:extLst>
              <a:ext uri="{FF2B5EF4-FFF2-40B4-BE49-F238E27FC236}">
                <a16:creationId xmlns:a16="http://schemas.microsoft.com/office/drawing/2014/main" id="{5A4DA09F-0A73-B7BD-BB07-39668C8D7C3C}"/>
              </a:ext>
            </a:extLst>
          </p:cNvPr>
          <p:cNvPicPr>
            <a:picLocks noChangeAspect="1"/>
          </p:cNvPicPr>
          <p:nvPr/>
        </p:nvPicPr>
        <p:blipFill rotWithShape="1">
          <a:blip r:embed="rId2"/>
          <a:srcRect r="24020"/>
          <a:stretch/>
        </p:blipFill>
        <p:spPr>
          <a:xfrm>
            <a:off x="2931979" y="990524"/>
            <a:ext cx="6120048" cy="5167085"/>
          </a:xfrm>
          <a:prstGeom prst="rect">
            <a:avLst/>
          </a:prstGeom>
        </p:spPr>
      </p:pic>
    </p:spTree>
    <p:extLst>
      <p:ext uri="{BB962C8B-B14F-4D97-AF65-F5344CB8AC3E}">
        <p14:creationId xmlns:p14="http://schemas.microsoft.com/office/powerpoint/2010/main" val="965656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Key Features</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2862322"/>
          </a:xfrm>
          <a:prstGeom prst="rect">
            <a:avLst/>
          </a:prstGeom>
        </p:spPr>
        <p:txBody>
          <a:bodyPr wrap="square">
            <a:spAutoFit/>
          </a:bodyPr>
          <a:lstStyle/>
          <a:p>
            <a:pPr marL="285750" indent="-285750">
              <a:buFont typeface="Wingdings" panose="05000000000000000000" pitchFamily="2" charset="2"/>
              <a:buChar char="Ø"/>
            </a:pPr>
            <a:r>
              <a:rPr lang="en-US" dirty="0">
                <a:solidFill>
                  <a:srgbClr val="868381"/>
                </a:solidFill>
              </a:rPr>
              <a:t>Accurate prediction.</a:t>
            </a:r>
          </a:p>
          <a:p>
            <a:pPr marL="285750" indent="-285750">
              <a:buFont typeface="Wingdings" panose="05000000000000000000" pitchFamily="2" charset="2"/>
              <a:buChar char="Ø"/>
            </a:pPr>
            <a:endParaRPr lang="en-US" dirty="0">
              <a:solidFill>
                <a:srgbClr val="868381"/>
              </a:solidFill>
            </a:endParaRPr>
          </a:p>
          <a:p>
            <a:pPr marL="285750" indent="-285750">
              <a:buFont typeface="Wingdings" panose="05000000000000000000" pitchFamily="2" charset="2"/>
              <a:buChar char="Ø"/>
            </a:pPr>
            <a:r>
              <a:rPr lang="en-US" dirty="0">
                <a:solidFill>
                  <a:srgbClr val="868381"/>
                </a:solidFill>
              </a:rPr>
              <a:t>Dynamic Form.</a:t>
            </a:r>
          </a:p>
          <a:p>
            <a:pPr marL="285750" indent="-285750">
              <a:buFont typeface="Wingdings" panose="05000000000000000000" pitchFamily="2" charset="2"/>
              <a:buChar char="Ø"/>
            </a:pPr>
            <a:endParaRPr lang="en-US" dirty="0">
              <a:solidFill>
                <a:srgbClr val="868381"/>
              </a:solidFill>
            </a:endParaRPr>
          </a:p>
          <a:p>
            <a:pPr marL="285750" indent="-285750">
              <a:buFont typeface="Wingdings" panose="05000000000000000000" pitchFamily="2" charset="2"/>
              <a:buChar char="Ø"/>
            </a:pPr>
            <a:r>
              <a:rPr lang="en-US" dirty="0">
                <a:solidFill>
                  <a:srgbClr val="868381"/>
                </a:solidFill>
              </a:rPr>
              <a:t>Visualization.</a:t>
            </a:r>
          </a:p>
          <a:p>
            <a:pPr marL="285750" indent="-285750">
              <a:buFont typeface="Wingdings" panose="05000000000000000000" pitchFamily="2" charset="2"/>
              <a:buChar char="Ø"/>
            </a:pPr>
            <a:endParaRPr lang="en-US" dirty="0">
              <a:solidFill>
                <a:srgbClr val="868381"/>
              </a:solidFill>
            </a:endParaRPr>
          </a:p>
          <a:p>
            <a:pPr marL="285750" indent="-285750">
              <a:buFont typeface="Wingdings" panose="05000000000000000000" pitchFamily="2" charset="2"/>
              <a:buChar char="Ø"/>
            </a:pPr>
            <a:r>
              <a:rPr lang="en-US" dirty="0">
                <a:solidFill>
                  <a:srgbClr val="868381"/>
                </a:solidFill>
              </a:rPr>
              <a:t>Performance Metrics.</a:t>
            </a:r>
          </a:p>
          <a:p>
            <a:pPr marL="285750" indent="-285750">
              <a:buFont typeface="Wingdings" panose="05000000000000000000" pitchFamily="2" charset="2"/>
              <a:buChar char="Ø"/>
            </a:pPr>
            <a:endParaRPr lang="en-US" dirty="0">
              <a:solidFill>
                <a:srgbClr val="868381"/>
              </a:solidFill>
            </a:endParaRPr>
          </a:p>
          <a:p>
            <a:pPr marL="285750" indent="-285750">
              <a:buFont typeface="Wingdings" panose="05000000000000000000" pitchFamily="2" charset="2"/>
              <a:buChar char="Ø"/>
            </a:pPr>
            <a:r>
              <a:rPr lang="en-US" dirty="0">
                <a:solidFill>
                  <a:srgbClr val="868381"/>
                </a:solidFill>
              </a:rPr>
              <a:t>Suggestions For Loan Amount.</a:t>
            </a:r>
          </a:p>
          <a:p>
            <a:pPr marL="285750" indent="-285750">
              <a:buFont typeface="Wingdings" panose="05000000000000000000" pitchFamily="2" charset="2"/>
              <a:buChar char="Ø"/>
            </a:pPr>
            <a:endParaRPr lang="en-US" dirty="0">
              <a:solidFill>
                <a:srgbClr val="868381"/>
              </a:solidFill>
            </a:endParaRPr>
          </a:p>
        </p:txBody>
      </p:sp>
    </p:spTree>
    <p:extLst>
      <p:ext uri="{BB962C8B-B14F-4D97-AF65-F5344CB8AC3E}">
        <p14:creationId xmlns:p14="http://schemas.microsoft.com/office/powerpoint/2010/main" val="244191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Unique Benefits</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416320"/>
          </a:xfrm>
          <a:prstGeom prst="rect">
            <a:avLst/>
          </a:prstGeom>
        </p:spPr>
        <p:txBody>
          <a:bodyPr wrap="square">
            <a:spAutoFit/>
          </a:bodyPr>
          <a:lstStyle/>
          <a:p>
            <a:pPr marL="285750" indent="-285750" algn="just">
              <a:buFont typeface="Wingdings" panose="05000000000000000000" pitchFamily="2" charset="2"/>
              <a:buChar char="Ø"/>
            </a:pPr>
            <a:r>
              <a:rPr lang="en-US" dirty="0">
                <a:solidFill>
                  <a:srgbClr val="868381"/>
                </a:solidFill>
              </a:rPr>
              <a:t>The algorithm uses dual cross validation by which it can fine tune its hyperparameter to get more accurate solution and also rules out the problem of over fitting. </a:t>
            </a:r>
          </a:p>
          <a:p>
            <a:pPr marL="285750" indent="-285750" algn="just">
              <a:buFont typeface="Wingdings" panose="05000000000000000000" pitchFamily="2" charset="2"/>
              <a:buChar char="Ø"/>
            </a:pPr>
            <a:endParaRPr lang="en-US" dirty="0">
              <a:solidFill>
                <a:srgbClr val="868381"/>
              </a:solidFill>
            </a:endParaRPr>
          </a:p>
          <a:p>
            <a:pPr marL="285750" indent="-285750" algn="just">
              <a:buFont typeface="Wingdings" panose="05000000000000000000" pitchFamily="2" charset="2"/>
              <a:buChar char="Ø"/>
            </a:pPr>
            <a:r>
              <a:rPr lang="en-US" dirty="0">
                <a:solidFill>
                  <a:srgbClr val="868381"/>
                </a:solidFill>
              </a:rPr>
              <a:t>User can create their own type of loan .</a:t>
            </a:r>
          </a:p>
          <a:p>
            <a:pPr marL="285750" indent="-285750" algn="just">
              <a:buFont typeface="Wingdings" panose="05000000000000000000" pitchFamily="2" charset="2"/>
              <a:buChar char="Ø"/>
            </a:pPr>
            <a:endParaRPr lang="en-US" dirty="0">
              <a:solidFill>
                <a:srgbClr val="868381"/>
              </a:solidFill>
            </a:endParaRPr>
          </a:p>
          <a:p>
            <a:pPr marL="285750" indent="-285750" algn="just">
              <a:buFont typeface="Wingdings" panose="05000000000000000000" pitchFamily="2" charset="2"/>
              <a:buChar char="Ø"/>
            </a:pPr>
            <a:r>
              <a:rPr lang="en-US" dirty="0">
                <a:solidFill>
                  <a:srgbClr val="868381"/>
                </a:solidFill>
              </a:rPr>
              <a:t>User can preprocess ,encode and train their own model.</a:t>
            </a:r>
          </a:p>
          <a:p>
            <a:pPr marL="285750" indent="-285750" algn="just">
              <a:buFont typeface="Wingdings" panose="05000000000000000000" pitchFamily="2" charset="2"/>
              <a:buChar char="Ø"/>
            </a:pPr>
            <a:endParaRPr lang="en-US" dirty="0">
              <a:solidFill>
                <a:srgbClr val="868381"/>
              </a:solidFill>
            </a:endParaRPr>
          </a:p>
          <a:p>
            <a:pPr marL="285750" indent="-285750" algn="just">
              <a:buFont typeface="Wingdings" panose="05000000000000000000" pitchFamily="2" charset="2"/>
              <a:buChar char="Ø"/>
            </a:pPr>
            <a:r>
              <a:rPr lang="en-US" dirty="0">
                <a:solidFill>
                  <a:srgbClr val="868381"/>
                </a:solidFill>
              </a:rPr>
              <a:t>Better understanding of the training data using visualization.</a:t>
            </a:r>
          </a:p>
          <a:p>
            <a:pPr marL="285750" indent="-285750" algn="just">
              <a:buFont typeface="Wingdings" panose="05000000000000000000" pitchFamily="2" charset="2"/>
              <a:buChar char="Ø"/>
            </a:pPr>
            <a:endParaRPr lang="en-US" dirty="0">
              <a:solidFill>
                <a:srgbClr val="868381"/>
              </a:solidFill>
            </a:endParaRPr>
          </a:p>
          <a:p>
            <a:pPr marL="285750" indent="-285750" algn="just">
              <a:buFont typeface="Wingdings" panose="05000000000000000000" pitchFamily="2" charset="2"/>
              <a:buChar char="Ø"/>
            </a:pPr>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a:p>
            <a:pPr marL="285750" indent="-285750" algn="just">
              <a:buFont typeface="Wingdings" panose="05000000000000000000" pitchFamily="2" charset="2"/>
              <a:buChar char="Ø"/>
            </a:pPr>
            <a:endParaRPr lang="en-US" dirty="0">
              <a:solidFill>
                <a:srgbClr val="868381"/>
              </a:solidFill>
            </a:endParaRPr>
          </a:p>
        </p:txBody>
      </p:sp>
    </p:spTree>
    <p:extLst>
      <p:ext uri="{BB962C8B-B14F-4D97-AF65-F5344CB8AC3E}">
        <p14:creationId xmlns:p14="http://schemas.microsoft.com/office/powerpoint/2010/main" val="2662557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D5E8-DC5A-42EB-AF30-CF141B7ABF8F}"/>
              </a:ext>
            </a:extLst>
          </p:cNvPr>
          <p:cNvSpPr>
            <a:spLocks noGrp="1"/>
          </p:cNvSpPr>
          <p:nvPr>
            <p:ph type="title"/>
          </p:nvPr>
        </p:nvSpPr>
        <p:spPr/>
        <p:txBody>
          <a:bodyPr/>
          <a:lstStyle/>
          <a:p>
            <a:r>
              <a:rPr lang="en-US" dirty="0">
                <a:latin typeface="Georgia"/>
              </a:rPr>
              <a:t>Business Need and Opportunity</a:t>
            </a:r>
          </a:p>
        </p:txBody>
      </p:sp>
      <p:sp>
        <p:nvSpPr>
          <p:cNvPr id="5" name="Text Placeholder 4">
            <a:extLst>
              <a:ext uri="{FF2B5EF4-FFF2-40B4-BE49-F238E27FC236}">
                <a16:creationId xmlns:a16="http://schemas.microsoft.com/office/drawing/2014/main" id="{ECA9E226-355E-4E3E-B69F-D97508949C59}"/>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0104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POC-Dashboard</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868381"/>
                </a:solidFill>
              </a:rPr>
              <a:t>Present a detailed solution demo, explaining the Proof of Concept (PoC)</a:t>
            </a:r>
          </a:p>
        </p:txBody>
      </p:sp>
      <p:pic>
        <p:nvPicPr>
          <p:cNvPr id="6" name="Picture 5">
            <a:extLst>
              <a:ext uri="{FF2B5EF4-FFF2-40B4-BE49-F238E27FC236}">
                <a16:creationId xmlns:a16="http://schemas.microsoft.com/office/drawing/2014/main" id="{BD6E962B-7D6C-0977-FD0E-CA52F3F89E77}"/>
              </a:ext>
            </a:extLst>
          </p:cNvPr>
          <p:cNvPicPr>
            <a:picLocks noChangeAspect="1"/>
          </p:cNvPicPr>
          <p:nvPr/>
        </p:nvPicPr>
        <p:blipFill>
          <a:blip r:embed="rId2"/>
          <a:stretch>
            <a:fillRect/>
          </a:stretch>
        </p:blipFill>
        <p:spPr>
          <a:xfrm>
            <a:off x="563186" y="1266616"/>
            <a:ext cx="10161141" cy="4133729"/>
          </a:xfrm>
          <a:prstGeom prst="rect">
            <a:avLst/>
          </a:prstGeom>
        </p:spPr>
      </p:pic>
    </p:spTree>
    <p:extLst>
      <p:ext uri="{BB962C8B-B14F-4D97-AF65-F5344CB8AC3E}">
        <p14:creationId xmlns:p14="http://schemas.microsoft.com/office/powerpoint/2010/main" val="295407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POC-Training Page</a:t>
            </a:r>
          </a:p>
        </p:txBody>
      </p:sp>
      <p:pic>
        <p:nvPicPr>
          <p:cNvPr id="7" name="Picture 6">
            <a:extLst>
              <a:ext uri="{FF2B5EF4-FFF2-40B4-BE49-F238E27FC236}">
                <a16:creationId xmlns:a16="http://schemas.microsoft.com/office/drawing/2014/main" id="{6BCF7761-A29C-5CA4-32B8-C0A55BE9B51E}"/>
              </a:ext>
            </a:extLst>
          </p:cNvPr>
          <p:cNvPicPr>
            <a:picLocks noChangeAspect="1"/>
          </p:cNvPicPr>
          <p:nvPr/>
        </p:nvPicPr>
        <p:blipFill>
          <a:blip r:embed="rId2"/>
          <a:stretch>
            <a:fillRect/>
          </a:stretch>
        </p:blipFill>
        <p:spPr>
          <a:xfrm>
            <a:off x="1142307" y="1468250"/>
            <a:ext cx="9018834" cy="4107797"/>
          </a:xfrm>
          <a:prstGeom prst="rect">
            <a:avLst/>
          </a:prstGeom>
        </p:spPr>
      </p:pic>
    </p:spTree>
    <p:extLst>
      <p:ext uri="{BB962C8B-B14F-4D97-AF65-F5344CB8AC3E}">
        <p14:creationId xmlns:p14="http://schemas.microsoft.com/office/powerpoint/2010/main" val="114409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POC-Training Page</a:t>
            </a:r>
          </a:p>
        </p:txBody>
      </p:sp>
      <p:pic>
        <p:nvPicPr>
          <p:cNvPr id="6" name="Picture 5">
            <a:extLst>
              <a:ext uri="{FF2B5EF4-FFF2-40B4-BE49-F238E27FC236}">
                <a16:creationId xmlns:a16="http://schemas.microsoft.com/office/drawing/2014/main" id="{647B51C1-33A2-54D3-9FB3-0F011C4A99B9}"/>
              </a:ext>
            </a:extLst>
          </p:cNvPr>
          <p:cNvPicPr>
            <a:picLocks noChangeAspect="1"/>
          </p:cNvPicPr>
          <p:nvPr/>
        </p:nvPicPr>
        <p:blipFill>
          <a:blip r:embed="rId2"/>
          <a:stretch>
            <a:fillRect/>
          </a:stretch>
        </p:blipFill>
        <p:spPr>
          <a:xfrm>
            <a:off x="563188" y="1397279"/>
            <a:ext cx="9827256" cy="4545106"/>
          </a:xfrm>
          <a:prstGeom prst="rect">
            <a:avLst/>
          </a:prstGeom>
        </p:spPr>
      </p:pic>
    </p:spTree>
    <p:extLst>
      <p:ext uri="{BB962C8B-B14F-4D97-AF65-F5344CB8AC3E}">
        <p14:creationId xmlns:p14="http://schemas.microsoft.com/office/powerpoint/2010/main" val="352766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POC-Training Page</a:t>
            </a:r>
          </a:p>
        </p:txBody>
      </p:sp>
      <p:pic>
        <p:nvPicPr>
          <p:cNvPr id="6" name="Picture 5">
            <a:extLst>
              <a:ext uri="{FF2B5EF4-FFF2-40B4-BE49-F238E27FC236}">
                <a16:creationId xmlns:a16="http://schemas.microsoft.com/office/drawing/2014/main" id="{73548624-FE50-C795-BB17-724006859A31}"/>
              </a:ext>
            </a:extLst>
          </p:cNvPr>
          <p:cNvPicPr>
            <a:picLocks noChangeAspect="1"/>
          </p:cNvPicPr>
          <p:nvPr/>
        </p:nvPicPr>
        <p:blipFill>
          <a:blip r:embed="rId2"/>
          <a:stretch>
            <a:fillRect/>
          </a:stretch>
        </p:blipFill>
        <p:spPr>
          <a:xfrm>
            <a:off x="563187" y="1163052"/>
            <a:ext cx="10396664" cy="4865314"/>
          </a:xfrm>
          <a:prstGeom prst="rect">
            <a:avLst/>
          </a:prstGeom>
        </p:spPr>
      </p:pic>
    </p:spTree>
    <p:extLst>
      <p:ext uri="{BB962C8B-B14F-4D97-AF65-F5344CB8AC3E}">
        <p14:creationId xmlns:p14="http://schemas.microsoft.com/office/powerpoint/2010/main" val="246852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POC-Performance Metric</a:t>
            </a:r>
          </a:p>
        </p:txBody>
      </p:sp>
      <p:pic>
        <p:nvPicPr>
          <p:cNvPr id="6" name="Picture 5">
            <a:extLst>
              <a:ext uri="{FF2B5EF4-FFF2-40B4-BE49-F238E27FC236}">
                <a16:creationId xmlns:a16="http://schemas.microsoft.com/office/drawing/2014/main" id="{BA5C1CB1-DB94-46B5-957B-9CED09C70EC8}"/>
              </a:ext>
            </a:extLst>
          </p:cNvPr>
          <p:cNvPicPr>
            <a:picLocks noChangeAspect="1"/>
          </p:cNvPicPr>
          <p:nvPr/>
        </p:nvPicPr>
        <p:blipFill>
          <a:blip r:embed="rId2"/>
          <a:stretch>
            <a:fillRect/>
          </a:stretch>
        </p:blipFill>
        <p:spPr>
          <a:xfrm>
            <a:off x="3424518" y="961188"/>
            <a:ext cx="5181600" cy="4786561"/>
          </a:xfrm>
          <a:prstGeom prst="rect">
            <a:avLst/>
          </a:prstGeom>
        </p:spPr>
      </p:pic>
    </p:spTree>
    <p:extLst>
      <p:ext uri="{BB962C8B-B14F-4D97-AF65-F5344CB8AC3E}">
        <p14:creationId xmlns:p14="http://schemas.microsoft.com/office/powerpoint/2010/main" val="37011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POC-Performance Metric</a:t>
            </a:r>
          </a:p>
        </p:txBody>
      </p:sp>
      <p:pic>
        <p:nvPicPr>
          <p:cNvPr id="8" name="Picture 7">
            <a:extLst>
              <a:ext uri="{FF2B5EF4-FFF2-40B4-BE49-F238E27FC236}">
                <a16:creationId xmlns:a16="http://schemas.microsoft.com/office/drawing/2014/main" id="{D426156C-7EE5-1EED-3308-3C39838C8653}"/>
              </a:ext>
            </a:extLst>
          </p:cNvPr>
          <p:cNvPicPr>
            <a:picLocks noChangeAspect="1"/>
          </p:cNvPicPr>
          <p:nvPr/>
        </p:nvPicPr>
        <p:blipFill>
          <a:blip r:embed="rId2"/>
          <a:stretch>
            <a:fillRect/>
          </a:stretch>
        </p:blipFill>
        <p:spPr>
          <a:xfrm>
            <a:off x="2863080" y="927239"/>
            <a:ext cx="5151367" cy="5359766"/>
          </a:xfrm>
          <a:prstGeom prst="rect">
            <a:avLst/>
          </a:prstGeom>
        </p:spPr>
      </p:pic>
    </p:spTree>
    <p:extLst>
      <p:ext uri="{BB962C8B-B14F-4D97-AF65-F5344CB8AC3E}">
        <p14:creationId xmlns:p14="http://schemas.microsoft.com/office/powerpoint/2010/main" val="98317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POC-Dynamic Form</a:t>
            </a:r>
          </a:p>
        </p:txBody>
      </p:sp>
      <p:pic>
        <p:nvPicPr>
          <p:cNvPr id="6" name="Picture 5">
            <a:extLst>
              <a:ext uri="{FF2B5EF4-FFF2-40B4-BE49-F238E27FC236}">
                <a16:creationId xmlns:a16="http://schemas.microsoft.com/office/drawing/2014/main" id="{1AF1C0AC-0CEA-27FE-D1E7-881B42EF304C}"/>
              </a:ext>
            </a:extLst>
          </p:cNvPr>
          <p:cNvPicPr>
            <a:picLocks noChangeAspect="1"/>
          </p:cNvPicPr>
          <p:nvPr/>
        </p:nvPicPr>
        <p:blipFill>
          <a:blip r:embed="rId2"/>
          <a:stretch>
            <a:fillRect/>
          </a:stretch>
        </p:blipFill>
        <p:spPr>
          <a:xfrm>
            <a:off x="-89647" y="1523999"/>
            <a:ext cx="12192000" cy="4580966"/>
          </a:xfrm>
          <a:prstGeom prst="rect">
            <a:avLst/>
          </a:prstGeom>
        </p:spPr>
      </p:pic>
    </p:spTree>
    <p:extLst>
      <p:ext uri="{BB962C8B-B14F-4D97-AF65-F5344CB8AC3E}">
        <p14:creationId xmlns:p14="http://schemas.microsoft.com/office/powerpoint/2010/main" val="102587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 – Loan not Approved</a:t>
            </a:r>
          </a:p>
        </p:txBody>
      </p:sp>
      <p:pic>
        <p:nvPicPr>
          <p:cNvPr id="4" name="Picture 3">
            <a:extLst>
              <a:ext uri="{FF2B5EF4-FFF2-40B4-BE49-F238E27FC236}">
                <a16:creationId xmlns:a16="http://schemas.microsoft.com/office/drawing/2014/main" id="{4B3996C0-D19D-0A38-DB23-BA58372E3C3F}"/>
              </a:ext>
            </a:extLst>
          </p:cNvPr>
          <p:cNvPicPr>
            <a:picLocks noChangeAspect="1"/>
          </p:cNvPicPr>
          <p:nvPr/>
        </p:nvPicPr>
        <p:blipFill>
          <a:blip r:embed="rId2"/>
          <a:stretch>
            <a:fillRect/>
          </a:stretch>
        </p:blipFill>
        <p:spPr>
          <a:xfrm>
            <a:off x="779929" y="1170174"/>
            <a:ext cx="5037831" cy="2326061"/>
          </a:xfrm>
          <a:prstGeom prst="rect">
            <a:avLst/>
          </a:prstGeom>
        </p:spPr>
      </p:pic>
      <p:pic>
        <p:nvPicPr>
          <p:cNvPr id="6" name="Picture 5">
            <a:extLst>
              <a:ext uri="{FF2B5EF4-FFF2-40B4-BE49-F238E27FC236}">
                <a16:creationId xmlns:a16="http://schemas.microsoft.com/office/drawing/2014/main" id="{1A1700B8-1924-EBB3-836B-A279CD2F8BBC}"/>
              </a:ext>
            </a:extLst>
          </p:cNvPr>
          <p:cNvPicPr>
            <a:picLocks noChangeAspect="1"/>
          </p:cNvPicPr>
          <p:nvPr/>
        </p:nvPicPr>
        <p:blipFill>
          <a:blip r:embed="rId3"/>
          <a:stretch>
            <a:fillRect/>
          </a:stretch>
        </p:blipFill>
        <p:spPr>
          <a:xfrm>
            <a:off x="6374242" y="1081603"/>
            <a:ext cx="5244353" cy="2421416"/>
          </a:xfrm>
          <a:prstGeom prst="rect">
            <a:avLst/>
          </a:prstGeom>
        </p:spPr>
      </p:pic>
    </p:spTree>
    <p:extLst>
      <p:ext uri="{BB962C8B-B14F-4D97-AF65-F5344CB8AC3E}">
        <p14:creationId xmlns:p14="http://schemas.microsoft.com/office/powerpoint/2010/main" val="847290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 Visualize</a:t>
            </a:r>
          </a:p>
        </p:txBody>
      </p:sp>
      <p:pic>
        <p:nvPicPr>
          <p:cNvPr id="4" name="Picture 3">
            <a:extLst>
              <a:ext uri="{FF2B5EF4-FFF2-40B4-BE49-F238E27FC236}">
                <a16:creationId xmlns:a16="http://schemas.microsoft.com/office/drawing/2014/main" id="{250A0C2F-B900-2D5D-8609-6056E52B3DA3}"/>
              </a:ext>
            </a:extLst>
          </p:cNvPr>
          <p:cNvPicPr>
            <a:picLocks noChangeAspect="1"/>
          </p:cNvPicPr>
          <p:nvPr/>
        </p:nvPicPr>
        <p:blipFill>
          <a:blip r:embed="rId2"/>
          <a:stretch>
            <a:fillRect/>
          </a:stretch>
        </p:blipFill>
        <p:spPr>
          <a:xfrm>
            <a:off x="779929" y="993279"/>
            <a:ext cx="10479741" cy="4871442"/>
          </a:xfrm>
          <a:prstGeom prst="rect">
            <a:avLst/>
          </a:prstGeom>
        </p:spPr>
      </p:pic>
    </p:spTree>
    <p:extLst>
      <p:ext uri="{BB962C8B-B14F-4D97-AF65-F5344CB8AC3E}">
        <p14:creationId xmlns:p14="http://schemas.microsoft.com/office/powerpoint/2010/main" val="397345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 Visualize</a:t>
            </a:r>
          </a:p>
        </p:txBody>
      </p:sp>
      <p:pic>
        <p:nvPicPr>
          <p:cNvPr id="5" name="Picture 4">
            <a:extLst>
              <a:ext uri="{FF2B5EF4-FFF2-40B4-BE49-F238E27FC236}">
                <a16:creationId xmlns:a16="http://schemas.microsoft.com/office/drawing/2014/main" id="{7241F286-0416-A273-16F9-3582585ECAE4}"/>
              </a:ext>
            </a:extLst>
          </p:cNvPr>
          <p:cNvPicPr>
            <a:picLocks noChangeAspect="1"/>
          </p:cNvPicPr>
          <p:nvPr/>
        </p:nvPicPr>
        <p:blipFill>
          <a:blip r:embed="rId2"/>
          <a:stretch>
            <a:fillRect/>
          </a:stretch>
        </p:blipFill>
        <p:spPr>
          <a:xfrm>
            <a:off x="927847" y="1195948"/>
            <a:ext cx="10336306" cy="4804767"/>
          </a:xfrm>
          <a:prstGeom prst="rect">
            <a:avLst/>
          </a:prstGeom>
        </p:spPr>
      </p:pic>
    </p:spTree>
    <p:extLst>
      <p:ext uri="{BB962C8B-B14F-4D97-AF65-F5344CB8AC3E}">
        <p14:creationId xmlns:p14="http://schemas.microsoft.com/office/powerpoint/2010/main" val="685066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Business Problem</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5078313"/>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One of the bank's main revenue sources has traditionally been loans . Before accepting a loan, banks have a lengthy review procedure that includes several steps to determine the risks involved.</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A significant portion of the process depends on people, which occasionally leads to poor judgments. </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Every time a process is carried out manually, there is a high probability of human error, which has an impact on the bank's revenue.</a:t>
            </a:r>
          </a:p>
          <a:p>
            <a:pPr algn="just"/>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Additionally, processing applications manually requires more time and will be a time-consuming method.</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Bank credit growth has witnessed significant fluctuations in the past one and a half decades.</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p:txBody>
      </p:sp>
      <p:sp>
        <p:nvSpPr>
          <p:cNvPr id="4" name="TextBox 3">
            <a:extLst>
              <a:ext uri="{FF2B5EF4-FFF2-40B4-BE49-F238E27FC236}">
                <a16:creationId xmlns:a16="http://schemas.microsoft.com/office/drawing/2014/main" id="{32EEBC3F-4BBE-44FC-B6AA-F0ABF4856AE9}"/>
              </a:ext>
            </a:extLst>
          </p:cNvPr>
          <p:cNvSpPr txBox="1"/>
          <p:nvPr/>
        </p:nvSpPr>
        <p:spPr>
          <a:xfrm>
            <a:off x="465910" y="1042408"/>
            <a:ext cx="7778707" cy="369332"/>
          </a:xfrm>
          <a:prstGeom prst="rect">
            <a:avLst/>
          </a:prstGeom>
          <a:noFill/>
        </p:spPr>
        <p:txBody>
          <a:bodyPr wrap="square" rtlCol="0">
            <a:spAutoFit/>
          </a:bodyPr>
          <a:lstStyle/>
          <a:p>
            <a:pPr marL="0" indent="0" algn="l">
              <a:buFont typeface="Arial" panose="020B0604020202020204" pitchFamily="34" charset="0"/>
              <a:buNone/>
            </a:pPr>
            <a:r>
              <a:rPr lang="en-US" i="1" dirty="0">
                <a:solidFill>
                  <a:schemeClr val="tx2">
                    <a:lumMod val="75000"/>
                  </a:schemeClr>
                </a:solidFill>
              </a:rPr>
              <a:t> </a:t>
            </a:r>
          </a:p>
        </p:txBody>
      </p:sp>
    </p:spTree>
    <p:extLst>
      <p:ext uri="{BB962C8B-B14F-4D97-AF65-F5344CB8AC3E}">
        <p14:creationId xmlns:p14="http://schemas.microsoft.com/office/powerpoint/2010/main" val="4150198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 Visualize</a:t>
            </a:r>
          </a:p>
        </p:txBody>
      </p:sp>
      <p:pic>
        <p:nvPicPr>
          <p:cNvPr id="4" name="Picture 3">
            <a:extLst>
              <a:ext uri="{FF2B5EF4-FFF2-40B4-BE49-F238E27FC236}">
                <a16:creationId xmlns:a16="http://schemas.microsoft.com/office/drawing/2014/main" id="{DCE5203E-7BA7-2BBA-7A45-FC4C9560A33C}"/>
              </a:ext>
            </a:extLst>
          </p:cNvPr>
          <p:cNvPicPr>
            <a:picLocks noChangeAspect="1"/>
          </p:cNvPicPr>
          <p:nvPr/>
        </p:nvPicPr>
        <p:blipFill>
          <a:blip r:embed="rId2"/>
          <a:stretch>
            <a:fillRect/>
          </a:stretch>
        </p:blipFill>
        <p:spPr>
          <a:xfrm>
            <a:off x="563188" y="1081648"/>
            <a:ext cx="10914645" cy="5005388"/>
          </a:xfrm>
          <a:prstGeom prst="rect">
            <a:avLst/>
          </a:prstGeom>
        </p:spPr>
      </p:pic>
    </p:spTree>
    <p:extLst>
      <p:ext uri="{BB962C8B-B14F-4D97-AF65-F5344CB8AC3E}">
        <p14:creationId xmlns:p14="http://schemas.microsoft.com/office/powerpoint/2010/main" val="1110386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 Performance Metrics</a:t>
            </a:r>
          </a:p>
        </p:txBody>
      </p:sp>
      <p:pic>
        <p:nvPicPr>
          <p:cNvPr id="4" name="Picture 3">
            <a:extLst>
              <a:ext uri="{FF2B5EF4-FFF2-40B4-BE49-F238E27FC236}">
                <a16:creationId xmlns:a16="http://schemas.microsoft.com/office/drawing/2014/main" id="{07D3B1E1-CEBC-97BB-3728-4E66CCEE6380}"/>
              </a:ext>
            </a:extLst>
          </p:cNvPr>
          <p:cNvPicPr>
            <a:picLocks noChangeAspect="1"/>
          </p:cNvPicPr>
          <p:nvPr/>
        </p:nvPicPr>
        <p:blipFill>
          <a:blip r:embed="rId2"/>
          <a:stretch>
            <a:fillRect/>
          </a:stretch>
        </p:blipFill>
        <p:spPr>
          <a:xfrm>
            <a:off x="735105" y="1096776"/>
            <a:ext cx="10560424" cy="4925448"/>
          </a:xfrm>
          <a:prstGeom prst="rect">
            <a:avLst/>
          </a:prstGeom>
        </p:spPr>
      </p:pic>
    </p:spTree>
    <p:extLst>
      <p:ext uri="{BB962C8B-B14F-4D97-AF65-F5344CB8AC3E}">
        <p14:creationId xmlns:p14="http://schemas.microsoft.com/office/powerpoint/2010/main" val="314920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r>
              <a:rPr lang="en-US" dirty="0"/>
              <a:t>POC-Performance Metrics</a:t>
            </a:r>
          </a:p>
        </p:txBody>
      </p:sp>
      <p:pic>
        <p:nvPicPr>
          <p:cNvPr id="3" name="Picture 2">
            <a:extLst>
              <a:ext uri="{FF2B5EF4-FFF2-40B4-BE49-F238E27FC236}">
                <a16:creationId xmlns:a16="http://schemas.microsoft.com/office/drawing/2014/main" id="{168A38BF-46A4-3BD7-BE3C-1E244093D6AD}"/>
              </a:ext>
            </a:extLst>
          </p:cNvPr>
          <p:cNvPicPr>
            <a:picLocks noChangeAspect="1"/>
          </p:cNvPicPr>
          <p:nvPr/>
        </p:nvPicPr>
        <p:blipFill>
          <a:blip r:embed="rId2"/>
          <a:stretch>
            <a:fillRect/>
          </a:stretch>
        </p:blipFill>
        <p:spPr>
          <a:xfrm>
            <a:off x="3424518" y="961188"/>
            <a:ext cx="5181600" cy="4786561"/>
          </a:xfrm>
          <a:prstGeom prst="rect">
            <a:avLst/>
          </a:prstGeom>
        </p:spPr>
      </p:pic>
    </p:spTree>
    <p:extLst>
      <p:ext uri="{BB962C8B-B14F-4D97-AF65-F5344CB8AC3E}">
        <p14:creationId xmlns:p14="http://schemas.microsoft.com/office/powerpoint/2010/main" val="2558621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D5E8-DC5A-42EB-AF30-CF141B7ABF8F}"/>
              </a:ext>
            </a:extLst>
          </p:cNvPr>
          <p:cNvSpPr>
            <a:spLocks noGrp="1"/>
          </p:cNvSpPr>
          <p:nvPr>
            <p:ph type="title"/>
          </p:nvPr>
        </p:nvSpPr>
        <p:spPr>
          <a:xfrm>
            <a:off x="563188" y="1676633"/>
            <a:ext cx="9301537" cy="1423755"/>
          </a:xfrm>
        </p:spPr>
        <p:txBody>
          <a:bodyPr/>
          <a:lstStyle/>
          <a:p>
            <a:r>
              <a:rPr lang="en-US" dirty="0">
                <a:latin typeface="Georgia"/>
              </a:rPr>
              <a:t>Future Readiness</a:t>
            </a:r>
            <a:endParaRPr lang="en-US" dirty="0"/>
          </a:p>
        </p:txBody>
      </p:sp>
      <p:sp>
        <p:nvSpPr>
          <p:cNvPr id="5" name="Text Placeholder 4">
            <a:extLst>
              <a:ext uri="{FF2B5EF4-FFF2-40B4-BE49-F238E27FC236}">
                <a16:creationId xmlns:a16="http://schemas.microsoft.com/office/drawing/2014/main" id="{742C7DA9-77C0-4636-A084-6F608D272A62}"/>
              </a:ext>
            </a:extLst>
          </p:cNvPr>
          <p:cNvSpPr>
            <a:spLocks noGrp="1"/>
          </p:cNvSpPr>
          <p:nvPr>
            <p:ph type="body" sz="quarter" idx="12"/>
          </p:nvPr>
        </p:nvSpPr>
        <p:spPr/>
        <p:txBody>
          <a:bodyPr/>
          <a:lstStyle/>
          <a:p>
            <a:r>
              <a:rPr lang="en-US" dirty="0"/>
              <a:t>Solution Roadmap</a:t>
            </a:r>
          </a:p>
          <a:p>
            <a:r>
              <a:rPr lang="en-US" dirty="0"/>
              <a:t>Cross-Industry application</a:t>
            </a:r>
          </a:p>
        </p:txBody>
      </p:sp>
    </p:spTree>
    <p:extLst>
      <p:ext uri="{BB962C8B-B14F-4D97-AF65-F5344CB8AC3E}">
        <p14:creationId xmlns:p14="http://schemas.microsoft.com/office/powerpoint/2010/main" val="236471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Future Roadmap</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139321"/>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Role Based Access Control (RBAC):</a:t>
            </a:r>
          </a:p>
          <a:p>
            <a:pPr algn="just"/>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Role-based access control (RBAC) is a method of restricting network access based on the roles of individual users within an enterprise.</a:t>
            </a:r>
          </a:p>
          <a:p>
            <a:pPr lvl="2" algn="just"/>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Employees can only access the information they require to do their duties thanks to RBAC, which also stops them from accessing information that doesn't concern them.</a:t>
            </a:r>
          </a:p>
          <a:p>
            <a:pPr marL="1200127" lvl="2" indent="-285750" algn="just">
              <a:buFont typeface="Wingdings" panose="05000000000000000000" pitchFamily="2" charset="2"/>
              <a:buChar char="Ø"/>
            </a:pPr>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RBAC will increase our product’s security and usability.</a:t>
            </a:r>
          </a:p>
          <a:p>
            <a:pPr marL="285750" indent="-285750" algn="just">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190356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Future Roadmap</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970318"/>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Logging:</a:t>
            </a:r>
          </a:p>
          <a:p>
            <a:pPr algn="just"/>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Application log contains information about events that have occurred within a software application along with the user name attached to it.</a:t>
            </a:r>
          </a:p>
          <a:p>
            <a:pPr marL="1200127" lvl="2" indent="-285750" algn="just">
              <a:buFont typeface="Wingdings" panose="05000000000000000000" pitchFamily="2" charset="2"/>
              <a:buChar char="Ø"/>
            </a:pPr>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Logging can be used to track user activity inside an application and to solve security breaches.</a:t>
            </a:r>
          </a:p>
          <a:p>
            <a:pPr lvl="2" algn="just"/>
            <a:endParaRPr lang="en-US" dirty="0">
              <a:solidFill>
                <a:srgbClr val="868381"/>
              </a:solidFill>
            </a:endParaRPr>
          </a:p>
          <a:p>
            <a:pPr lvl="2" algn="just"/>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Storing Loan Applicant Data:</a:t>
            </a:r>
          </a:p>
          <a:p>
            <a:pPr marL="1200127" lvl="2" indent="-285750" algn="just">
              <a:buFont typeface="Wingdings" panose="05000000000000000000" pitchFamily="2" charset="2"/>
              <a:buChar char="Ø"/>
            </a:pPr>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Storing loan applicant data along with the prediction result can be used as a training data for the future models and they can also be used as activity tracker. </a:t>
            </a:r>
          </a:p>
          <a:p>
            <a:pPr marL="285750" indent="-285750" algn="just">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1571116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Future Roadmap</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4524315"/>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Accepting various input file types:</a:t>
            </a:r>
          </a:p>
          <a:p>
            <a:pPr algn="just"/>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Currently our product can only read CSV file but developing a model which can read any type of data file . </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Appending Datasets:</a:t>
            </a:r>
          </a:p>
          <a:p>
            <a:pPr marL="285750" indent="-285750" algn="just">
              <a:buFont typeface="Arial" panose="020B0604020202020204" pitchFamily="34" charset="0"/>
              <a:buChar char="•"/>
            </a:pPr>
            <a:endParaRPr lang="en-US" dirty="0">
              <a:solidFill>
                <a:srgbClr val="868381"/>
              </a:solidFill>
            </a:endParaRPr>
          </a:p>
          <a:p>
            <a:pPr marL="1200127" lvl="2" indent="-285750" algn="just">
              <a:buFont typeface="Wingdings" panose="05000000000000000000" pitchFamily="2" charset="2"/>
              <a:buChar char="Ø"/>
            </a:pPr>
            <a:r>
              <a:rPr lang="en-US" dirty="0">
                <a:solidFill>
                  <a:srgbClr val="868381"/>
                </a:solidFill>
              </a:rPr>
              <a:t>Appending the newly collected dataset to a old dataset which was used to create a model by which we increase the training data size using which our algorithm can find more pattern to accurately predict the applicant, By which we can improve our model over period.  </a:t>
            </a:r>
          </a:p>
          <a:p>
            <a:pPr marL="1200127" lvl="2" indent="-285750" algn="just">
              <a:buFont typeface="Wingdings" panose="05000000000000000000" pitchFamily="2" charset="2"/>
              <a:buChar char="Ø"/>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Visualizing a Cluster of loan applicants using unsupervised learning methods.</a:t>
            </a:r>
          </a:p>
          <a:p>
            <a:pPr marL="285750" indent="-285750">
              <a:buFont typeface="Arial" panose="020B0604020202020204" pitchFamily="34" charset="0"/>
              <a:buChar char="•"/>
            </a:pPr>
            <a:endParaRPr lang="en-US" dirty="0">
              <a:solidFill>
                <a:srgbClr val="868381"/>
              </a:solidFill>
            </a:endParaRPr>
          </a:p>
          <a:p>
            <a:pPr marL="285750" indent="-285750">
              <a:buFont typeface="Arial" panose="020B0604020202020204" pitchFamily="34" charset="0"/>
              <a:buChar char="•"/>
            </a:pPr>
            <a:endParaRPr lang="en-US" dirty="0">
              <a:solidFill>
                <a:srgbClr val="868381"/>
              </a:solidFill>
            </a:endParaRPr>
          </a:p>
          <a:p>
            <a:pPr marL="285750" indent="-285750">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3234955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Cross-Industry application</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2031325"/>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As said earlier users can create their own prediction model using a supervised dataset as an input to our product , by the same terms we can use our product for supervised prediction problems.</a:t>
            </a:r>
          </a:p>
          <a:p>
            <a:pPr algn="just"/>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Every supervised prediction challenge that exists in the business can be met by A-LAP.</a:t>
            </a:r>
          </a:p>
          <a:p>
            <a:pPr marL="285750" indent="-285750" algn="just">
              <a:buFont typeface="Arial" panose="020B0604020202020204" pitchFamily="34" charset="0"/>
              <a:buChar char="•"/>
            </a:pPr>
            <a:endParaRPr lang="en-US" dirty="0">
              <a:solidFill>
                <a:srgbClr val="868381"/>
              </a:solidFill>
            </a:endParaRPr>
          </a:p>
          <a:p>
            <a:pPr algn="just"/>
            <a:endParaRPr lang="en-US" dirty="0">
              <a:solidFill>
                <a:srgbClr val="868381"/>
              </a:solidFill>
            </a:endParaRPr>
          </a:p>
        </p:txBody>
      </p:sp>
    </p:spTree>
    <p:extLst>
      <p:ext uri="{BB962C8B-B14F-4D97-AF65-F5344CB8AC3E}">
        <p14:creationId xmlns:p14="http://schemas.microsoft.com/office/powerpoint/2010/main" val="260420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D5E8-DC5A-42EB-AF30-CF141B7ABF8F}"/>
              </a:ext>
            </a:extLst>
          </p:cNvPr>
          <p:cNvSpPr>
            <a:spLocks noGrp="1"/>
          </p:cNvSpPr>
          <p:nvPr>
            <p:ph type="title"/>
          </p:nvPr>
        </p:nvSpPr>
        <p:spPr>
          <a:xfrm>
            <a:off x="563188" y="1676633"/>
            <a:ext cx="9301537" cy="1423755"/>
          </a:xfrm>
        </p:spPr>
        <p:txBody>
          <a:bodyPr/>
          <a:lstStyle/>
          <a:p>
            <a:r>
              <a:rPr lang="en-US" dirty="0">
                <a:latin typeface="Georgia"/>
              </a:rPr>
              <a:t>About the Team </a:t>
            </a:r>
            <a:endParaRPr lang="en-US" dirty="0"/>
          </a:p>
        </p:txBody>
      </p:sp>
      <p:sp>
        <p:nvSpPr>
          <p:cNvPr id="5" name="Text Placeholder 4">
            <a:extLst>
              <a:ext uri="{FF2B5EF4-FFF2-40B4-BE49-F238E27FC236}">
                <a16:creationId xmlns:a16="http://schemas.microsoft.com/office/drawing/2014/main" id="{8DB2BADE-8067-4CED-87B2-4C4D11B610F1}"/>
              </a:ext>
            </a:extLst>
          </p:cNvPr>
          <p:cNvSpPr>
            <a:spLocks noGrp="1"/>
          </p:cNvSpPr>
          <p:nvPr>
            <p:ph type="body" sz="quarter" idx="12"/>
          </p:nvPr>
        </p:nvSpPr>
        <p:spPr>
          <a:xfrm>
            <a:off x="563564" y="3134094"/>
            <a:ext cx="8156448" cy="1697881"/>
          </a:xfrm>
        </p:spPr>
        <p:txBody>
          <a:bodyPr/>
          <a:lstStyle/>
          <a:p>
            <a:pPr algn="just"/>
            <a:r>
              <a:rPr lang="en-US" dirty="0"/>
              <a:t>Team Prathyegam has always been about brainstorming every idea and bringing that conceptualization into a working deployable model. We as a team have worked in great synchrony to complete these tasks even though being far away and connecting through online mode. The team works by micro managing the work flow and integrating the output in every sub final meetings making it easy to finish the desired product.</a:t>
            </a:r>
          </a:p>
        </p:txBody>
      </p:sp>
    </p:spTree>
    <p:extLst>
      <p:ext uri="{BB962C8B-B14F-4D97-AF65-F5344CB8AC3E}">
        <p14:creationId xmlns:p14="http://schemas.microsoft.com/office/powerpoint/2010/main" val="1652074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0F356-6042-4693-8A19-8D2BA1FC3C4C}"/>
              </a:ext>
            </a:extLst>
          </p:cNvPr>
          <p:cNvSpPr>
            <a:spLocks noGrp="1"/>
          </p:cNvSpPr>
          <p:nvPr>
            <p:ph type="title"/>
          </p:nvPr>
        </p:nvSpPr>
        <p:spPr>
          <a:xfrm>
            <a:off x="563188" y="209153"/>
            <a:ext cx="10395757" cy="940079"/>
          </a:xfrm>
        </p:spPr>
        <p:txBody>
          <a:bodyPr/>
          <a:lstStyle/>
          <a:p>
            <a:r>
              <a:rPr lang="en-IN" dirty="0"/>
              <a:t>TEAM Members </a:t>
            </a:r>
          </a:p>
        </p:txBody>
      </p:sp>
      <p:sp>
        <p:nvSpPr>
          <p:cNvPr id="5" name="Rectangle 4">
            <a:extLst>
              <a:ext uri="{FF2B5EF4-FFF2-40B4-BE49-F238E27FC236}">
                <a16:creationId xmlns:a16="http://schemas.microsoft.com/office/drawing/2014/main" id="{C32FD09F-8C41-A855-DD7A-E9D24EAEB687}"/>
              </a:ext>
            </a:extLst>
          </p:cNvPr>
          <p:cNvSpPr/>
          <p:nvPr/>
        </p:nvSpPr>
        <p:spPr>
          <a:xfrm>
            <a:off x="563188" y="622703"/>
            <a:ext cx="9735844" cy="5755422"/>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rgbClr val="868381"/>
                </a:solidFill>
              </a:rPr>
              <a:t>Rifhath Aslam J: Specializes in researching the brainstormed ideas in order to bring them to reality and conceptualize them. He also works in the backend implementation with knowledge in flask and html linking and does the presentation and brochure works. Works perfectly according to the said instructions and gives the output as expected.</a:t>
            </a:r>
          </a:p>
          <a:p>
            <a:pPr marL="285750" indent="-285750" algn="just">
              <a:buFont typeface="Arial" panose="020B0604020202020204" pitchFamily="34" charset="0"/>
              <a:buChar char="•"/>
            </a:pPr>
            <a:endParaRPr lang="en-US" sz="1600" dirty="0">
              <a:solidFill>
                <a:srgbClr val="868381"/>
              </a:solidFill>
            </a:endParaRPr>
          </a:p>
          <a:p>
            <a:pPr marL="285750" indent="-285750" algn="just">
              <a:buFont typeface="Arial" panose="020B0604020202020204" pitchFamily="34" charset="0"/>
              <a:buChar char="•"/>
            </a:pPr>
            <a:r>
              <a:rPr lang="en-US" sz="1600" dirty="0">
                <a:solidFill>
                  <a:srgbClr val="868381"/>
                </a:solidFill>
              </a:rPr>
              <a:t>Roshan M: Works wholly on front end designing of UI and is an aspiring UX developer who wants learn and develop skills in this field. Works on any given time based on requirement and makes sure work is done for the day.</a:t>
            </a:r>
          </a:p>
          <a:p>
            <a:pPr marL="285750" indent="-285750" algn="just">
              <a:buFont typeface="Arial" panose="020B0604020202020204" pitchFamily="34" charset="0"/>
              <a:buChar char="•"/>
            </a:pPr>
            <a:endParaRPr lang="en-US" sz="1600" dirty="0">
              <a:solidFill>
                <a:srgbClr val="868381"/>
              </a:solidFill>
            </a:endParaRPr>
          </a:p>
          <a:p>
            <a:pPr marL="285750" indent="-285750" algn="just">
              <a:buFont typeface="Arial" panose="020B0604020202020204" pitchFamily="34" charset="0"/>
              <a:buChar char="•"/>
            </a:pPr>
            <a:r>
              <a:rPr lang="en-US" sz="1600" dirty="0">
                <a:solidFill>
                  <a:srgbClr val="868381"/>
                </a:solidFill>
              </a:rPr>
              <a:t>Shahul Hameed P T S: He works together with Rifhath on the backend working flow and has good knowledge in flask and Django. Makes sure he learns the concepts before the team finishes the concept design. Manages the team when I am not present and has handled many team meetings successfully without the required resources.</a:t>
            </a:r>
          </a:p>
          <a:p>
            <a:pPr marL="285750" indent="-285750" algn="just">
              <a:buFont typeface="Arial" panose="020B0604020202020204" pitchFamily="34" charset="0"/>
              <a:buChar char="•"/>
            </a:pPr>
            <a:endParaRPr lang="en-US" sz="1600" dirty="0">
              <a:solidFill>
                <a:srgbClr val="868381"/>
              </a:solidFill>
            </a:endParaRPr>
          </a:p>
          <a:p>
            <a:pPr marL="285750" indent="-285750" algn="just">
              <a:buFont typeface="Arial" panose="020B0604020202020204" pitchFamily="34" charset="0"/>
              <a:buChar char="•"/>
            </a:pPr>
            <a:r>
              <a:rPr lang="en-US" sz="1600" dirty="0">
                <a:solidFill>
                  <a:srgbClr val="868381"/>
                </a:solidFill>
              </a:rPr>
              <a:t>Yogeshkumar R: Teams up with Roshan and gets the UI designs done as soon as the source backend files and logic are submitted by the backend team. Also has basic knowledge of the backend logic which helps him design the UI faster.</a:t>
            </a:r>
          </a:p>
          <a:p>
            <a:pPr marL="285750" indent="-285750" algn="just">
              <a:buFont typeface="Arial" panose="020B0604020202020204" pitchFamily="34" charset="0"/>
              <a:buChar char="•"/>
            </a:pPr>
            <a:endParaRPr lang="en-US" sz="1600" dirty="0">
              <a:solidFill>
                <a:srgbClr val="868381"/>
              </a:solidFill>
            </a:endParaRPr>
          </a:p>
          <a:p>
            <a:pPr marL="285750" indent="-285750" algn="just">
              <a:buFont typeface="Arial" panose="020B0604020202020204" pitchFamily="34" charset="0"/>
              <a:buChar char="•"/>
            </a:pPr>
            <a:r>
              <a:rPr lang="en-US" sz="1600" dirty="0">
                <a:solidFill>
                  <a:srgbClr val="868381"/>
                </a:solidFill>
              </a:rPr>
              <a:t>And finally myself Rohit Gangadhar P, the Team lead, manages the whole work flow and implements the business and data logic of the backend. I specialize in machine learning algorithms and flask-html jinja correspondence to design the whole system. Once done, I micromanage the further tasks to the other 4 members based on their roles mentioned above and they submit the given tasks to complete the work flow.</a:t>
            </a:r>
          </a:p>
        </p:txBody>
      </p:sp>
    </p:spTree>
    <p:extLst>
      <p:ext uri="{BB962C8B-B14F-4D97-AF65-F5344CB8AC3E}">
        <p14:creationId xmlns:p14="http://schemas.microsoft.com/office/powerpoint/2010/main" val="164431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Business Need and Opportunity</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5078313"/>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Bank credit growth has witnessed significant fluctuations in the past one and a half decades. Bank credit to industry increased by Rs 2.09 trillion in absolute terms in FY22 compared to a decline of about Rs 11,000 crore in FY21.</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Gross credit of commercial banks expanded by 9.6 per cent in FY22 from 4.6 per cent in FY21. In absolute terms, banks lent Rs 10.43 trillion in FY22, up from Rs 5.39 trillion in FY21. </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In a separate study, the rating agency CRISIL predicted that strong economic development and government budget assistance will increase bank lending growth by 200–300 basis points to 11–12% in FY23.</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As CRISIL predicted that there will be increase bank lending amount Automating the process of loan approval may increase reliance on data by reducing human interaction in the process.</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2784475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049C1A-F5B4-415B-A17C-E36F693BDC72}"/>
              </a:ext>
            </a:extLst>
          </p:cNvPr>
          <p:cNvSpPr txBox="1"/>
          <p:nvPr/>
        </p:nvSpPr>
        <p:spPr>
          <a:xfrm>
            <a:off x="3105150" y="2505670"/>
            <a:ext cx="5981700" cy="923330"/>
          </a:xfrm>
          <a:prstGeom prst="rect">
            <a:avLst/>
          </a:prstGeom>
          <a:noFill/>
        </p:spPr>
        <p:txBody>
          <a:bodyPr wrap="square" rtlCol="0">
            <a:spAutoFit/>
          </a:bodyPr>
          <a:lstStyle/>
          <a:p>
            <a:pPr marL="0" indent="0" algn="ctr">
              <a:buFont typeface="Arial" panose="020B0604020202020204" pitchFamily="34" charset="0"/>
              <a:buNone/>
            </a:pPr>
            <a:r>
              <a:rPr lang="en-US" sz="5400" b="1" dirty="0">
                <a:solidFill>
                  <a:schemeClr val="bg1"/>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12142990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Business Need and Opportunity</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923330"/>
          </a:xfrm>
          <a:prstGeom prst="rect">
            <a:avLst/>
          </a:prstGeom>
        </p:spPr>
        <p:txBody>
          <a:bodyPr wrap="square">
            <a:spAutoFit/>
          </a:bodyPr>
          <a:lstStyle/>
          <a:p>
            <a:pPr marL="285750" indent="-285750">
              <a:buFont typeface="Arial" panose="020B0604020202020204" pitchFamily="34" charset="0"/>
              <a:buChar char="•"/>
            </a:pPr>
            <a:endParaRPr lang="en-US" dirty="0">
              <a:solidFill>
                <a:srgbClr val="868381"/>
              </a:solidFill>
            </a:endParaRPr>
          </a:p>
          <a:p>
            <a:pPr marL="285750" indent="-285750">
              <a:buFont typeface="Arial" panose="020B0604020202020204" pitchFamily="34" charset="0"/>
              <a:buChar char="•"/>
            </a:pPr>
            <a:endParaRPr lang="en-US" dirty="0">
              <a:solidFill>
                <a:srgbClr val="868381"/>
              </a:solidFill>
            </a:endParaRPr>
          </a:p>
          <a:p>
            <a:pPr marL="285750" indent="-285750">
              <a:buFont typeface="Arial" panose="020B0604020202020204" pitchFamily="34" charset="0"/>
              <a:buChar char="•"/>
            </a:pPr>
            <a:endParaRPr lang="en-US" dirty="0">
              <a:solidFill>
                <a:srgbClr val="868381"/>
              </a:solidFill>
            </a:endParaRPr>
          </a:p>
        </p:txBody>
      </p:sp>
      <p:pic>
        <p:nvPicPr>
          <p:cNvPr id="5" name="Picture 4">
            <a:extLst>
              <a:ext uri="{FF2B5EF4-FFF2-40B4-BE49-F238E27FC236}">
                <a16:creationId xmlns:a16="http://schemas.microsoft.com/office/drawing/2014/main" id="{FDBB6F59-5907-4288-99B5-5D17F55FE1D7}"/>
              </a:ext>
            </a:extLst>
          </p:cNvPr>
          <p:cNvPicPr>
            <a:picLocks noChangeAspect="1"/>
          </p:cNvPicPr>
          <p:nvPr/>
        </p:nvPicPr>
        <p:blipFill>
          <a:blip r:embed="rId2"/>
          <a:stretch>
            <a:fillRect/>
          </a:stretch>
        </p:blipFill>
        <p:spPr>
          <a:xfrm>
            <a:off x="1369258" y="1309388"/>
            <a:ext cx="7985811" cy="4745412"/>
          </a:xfrm>
          <a:prstGeom prst="rect">
            <a:avLst/>
          </a:prstGeom>
        </p:spPr>
      </p:pic>
    </p:spTree>
    <p:extLst>
      <p:ext uri="{BB962C8B-B14F-4D97-AF65-F5344CB8AC3E}">
        <p14:creationId xmlns:p14="http://schemas.microsoft.com/office/powerpoint/2010/main" val="361715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D5E8-DC5A-42EB-AF30-CF141B7ABF8F}"/>
              </a:ext>
            </a:extLst>
          </p:cNvPr>
          <p:cNvSpPr>
            <a:spLocks noGrp="1"/>
          </p:cNvSpPr>
          <p:nvPr>
            <p:ph type="title"/>
          </p:nvPr>
        </p:nvSpPr>
        <p:spPr/>
        <p:txBody>
          <a:bodyPr/>
          <a:lstStyle/>
          <a:p>
            <a:r>
              <a:rPr lang="en-US" dirty="0">
                <a:latin typeface="Georgia"/>
              </a:rPr>
              <a:t>Market Potential</a:t>
            </a:r>
            <a:endParaRPr lang="en-US" dirty="0"/>
          </a:p>
        </p:txBody>
      </p:sp>
      <p:sp>
        <p:nvSpPr>
          <p:cNvPr id="5" name="Text Placeholder 4">
            <a:extLst>
              <a:ext uri="{FF2B5EF4-FFF2-40B4-BE49-F238E27FC236}">
                <a16:creationId xmlns:a16="http://schemas.microsoft.com/office/drawing/2014/main" id="{84BB1F5B-0B48-4EBE-A1A6-744996405C2E}"/>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9327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a:xfrm>
            <a:off x="563188" y="439270"/>
            <a:ext cx="9597953" cy="940079"/>
          </a:xfrm>
        </p:spPr>
        <p:txBody>
          <a:bodyPr/>
          <a:lstStyle/>
          <a:p>
            <a:pPr algn="ctr"/>
            <a:r>
              <a:rPr lang="en-US" dirty="0"/>
              <a:t>Target Segment and Market Size </a:t>
            </a:r>
          </a:p>
        </p:txBody>
      </p:sp>
      <p:sp>
        <p:nvSpPr>
          <p:cNvPr id="3" name="Rectangle 2">
            <a:extLst>
              <a:ext uri="{FF2B5EF4-FFF2-40B4-BE49-F238E27FC236}">
                <a16:creationId xmlns:a16="http://schemas.microsoft.com/office/drawing/2014/main" id="{64E36727-029E-4151-8F06-D7C012D6624F}"/>
              </a:ext>
            </a:extLst>
          </p:cNvPr>
          <p:cNvSpPr/>
          <p:nvPr/>
        </p:nvSpPr>
        <p:spPr>
          <a:xfrm>
            <a:off x="563187" y="1795534"/>
            <a:ext cx="9735844" cy="3139321"/>
          </a:xfrm>
          <a:prstGeom prst="rect">
            <a:avLst/>
          </a:prstGeom>
        </p:spPr>
        <p:txBody>
          <a:bodyPr wrap="square">
            <a:spAutoFit/>
          </a:bodyPr>
          <a:lstStyle/>
          <a:p>
            <a:pPr algn="just"/>
            <a:endParaRPr lang="en-US" dirty="0">
              <a:solidFill>
                <a:srgbClr val="868381"/>
              </a:solidFill>
            </a:endParaRP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Potential users for our product include private banks and financial institutions, but given the product's adaptability, it may be utilised by any business that needs a loan approval.</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Our product is created in such a way that it can adapt to any scale or use case, allowing us to market it to any business that requires loan clearance.</a:t>
            </a:r>
          </a:p>
          <a:p>
            <a:pPr marL="285750" indent="-285750" algn="just">
              <a:buFont typeface="Arial" panose="020B0604020202020204" pitchFamily="34" charset="0"/>
              <a:buChar char="•"/>
            </a:pPr>
            <a:endParaRPr lang="en-US" dirty="0">
              <a:solidFill>
                <a:srgbClr val="868381"/>
              </a:solidFill>
            </a:endParaRPr>
          </a:p>
          <a:p>
            <a:pPr marL="285750" indent="-285750" algn="just">
              <a:buFont typeface="Arial" panose="020B0604020202020204" pitchFamily="34" charset="0"/>
              <a:buChar char="•"/>
            </a:pPr>
            <a:r>
              <a:rPr lang="en-US" dirty="0">
                <a:solidFill>
                  <a:srgbClr val="868381"/>
                </a:solidFill>
              </a:rPr>
              <a:t>It is undeniably a trillion-dollar business; as was previously stated, banks alone lent their customers a whopping 10.43 trillion in FY22.</a:t>
            </a:r>
          </a:p>
          <a:p>
            <a:pPr marL="285750" indent="-285750" algn="just">
              <a:buFont typeface="Arial" panose="020B0604020202020204" pitchFamily="34" charset="0"/>
              <a:buChar char="•"/>
            </a:pPr>
            <a:endParaRPr lang="en-US" dirty="0">
              <a:solidFill>
                <a:srgbClr val="868381"/>
              </a:solidFill>
            </a:endParaRPr>
          </a:p>
        </p:txBody>
      </p:sp>
    </p:spTree>
    <p:extLst>
      <p:ext uri="{BB962C8B-B14F-4D97-AF65-F5344CB8AC3E}">
        <p14:creationId xmlns:p14="http://schemas.microsoft.com/office/powerpoint/2010/main" val="420279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752-311B-4505-BF8C-9CC24AFA75C8}"/>
              </a:ext>
            </a:extLst>
          </p:cNvPr>
          <p:cNvSpPr>
            <a:spLocks noGrp="1"/>
          </p:cNvSpPr>
          <p:nvPr>
            <p:ph type="title"/>
          </p:nvPr>
        </p:nvSpPr>
        <p:spPr/>
        <p:txBody>
          <a:bodyPr/>
          <a:lstStyle/>
          <a:p>
            <a:pPr algn="ctr"/>
            <a:r>
              <a:rPr lang="en-US" dirty="0"/>
              <a:t>Target Segment and Market Size </a:t>
            </a:r>
          </a:p>
        </p:txBody>
      </p:sp>
      <p:sp>
        <p:nvSpPr>
          <p:cNvPr id="3" name="Rectangle 2">
            <a:extLst>
              <a:ext uri="{FF2B5EF4-FFF2-40B4-BE49-F238E27FC236}">
                <a16:creationId xmlns:a16="http://schemas.microsoft.com/office/drawing/2014/main" id="{64E36727-029E-4151-8F06-D7C012D6624F}"/>
              </a:ext>
            </a:extLst>
          </p:cNvPr>
          <p:cNvSpPr/>
          <p:nvPr/>
        </p:nvSpPr>
        <p:spPr>
          <a:xfrm>
            <a:off x="563186" y="1795534"/>
            <a:ext cx="11110654" cy="940078"/>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868381"/>
                </a:solidFill>
              </a:rPr>
              <a:t>The increase of bank credit has only been positive over the years, as seen by the graph below. Therefore, we may conclude that banks' ability to lend money has grown over time, which is an indication that the market is expanding steadily.</a:t>
            </a:r>
          </a:p>
        </p:txBody>
      </p:sp>
      <p:pic>
        <p:nvPicPr>
          <p:cNvPr id="6" name="Picture 5">
            <a:extLst>
              <a:ext uri="{FF2B5EF4-FFF2-40B4-BE49-F238E27FC236}">
                <a16:creationId xmlns:a16="http://schemas.microsoft.com/office/drawing/2014/main" id="{77386FF3-BF24-0C37-2C0D-C3120622BDC8}"/>
              </a:ext>
            </a:extLst>
          </p:cNvPr>
          <p:cNvPicPr>
            <a:picLocks noChangeAspect="1"/>
          </p:cNvPicPr>
          <p:nvPr/>
        </p:nvPicPr>
        <p:blipFill>
          <a:blip r:embed="rId2"/>
          <a:stretch>
            <a:fillRect/>
          </a:stretch>
        </p:blipFill>
        <p:spPr>
          <a:xfrm>
            <a:off x="3759072" y="2995863"/>
            <a:ext cx="4535999" cy="2544460"/>
          </a:xfrm>
          <a:prstGeom prst="rect">
            <a:avLst/>
          </a:prstGeom>
        </p:spPr>
      </p:pic>
    </p:spTree>
    <p:extLst>
      <p:ext uri="{BB962C8B-B14F-4D97-AF65-F5344CB8AC3E}">
        <p14:creationId xmlns:p14="http://schemas.microsoft.com/office/powerpoint/2010/main" val="2057581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8D5E8-DC5A-42EB-AF30-CF141B7ABF8F}"/>
              </a:ext>
            </a:extLst>
          </p:cNvPr>
          <p:cNvSpPr>
            <a:spLocks noGrp="1"/>
          </p:cNvSpPr>
          <p:nvPr>
            <p:ph type="title"/>
          </p:nvPr>
        </p:nvSpPr>
        <p:spPr>
          <a:xfrm>
            <a:off x="563188" y="1676633"/>
            <a:ext cx="9301537" cy="1423755"/>
          </a:xfrm>
        </p:spPr>
        <p:txBody>
          <a:bodyPr/>
          <a:lstStyle/>
          <a:p>
            <a:r>
              <a:rPr lang="en-US" dirty="0">
                <a:latin typeface="Georgia"/>
              </a:rPr>
              <a:t>Solution Idea and more</a:t>
            </a:r>
            <a:endParaRPr lang="en-US" dirty="0"/>
          </a:p>
        </p:txBody>
      </p:sp>
      <p:sp>
        <p:nvSpPr>
          <p:cNvPr id="5" name="Text Placeholder 4">
            <a:extLst>
              <a:ext uri="{FF2B5EF4-FFF2-40B4-BE49-F238E27FC236}">
                <a16:creationId xmlns:a16="http://schemas.microsoft.com/office/drawing/2014/main" id="{742C7DA9-77C0-4636-A084-6F608D272A62}"/>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53877776"/>
      </p:ext>
    </p:extLst>
  </p:cSld>
  <p:clrMapOvr>
    <a:masterClrMapping/>
  </p:clrMapOvr>
</p:sld>
</file>

<file path=ppt/theme/theme1.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bg1"/>
          </a:solid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Virtusa-Presentation-Template-2019" id="{7D002675-5804-8348-9004-F98C0090AEB2}" vid="{392E8C80-5255-974D-918C-EA071191C6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3000</TotalTime>
  <Words>2096</Words>
  <Application>Microsoft Office PowerPoint</Application>
  <PresentationFormat>Widescreen</PresentationFormat>
  <Paragraphs>190</Paragraphs>
  <Slides>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 New</vt:lpstr>
      <vt:lpstr>Georgia</vt:lpstr>
      <vt:lpstr>Wingdings</vt:lpstr>
      <vt:lpstr>Virtusa Master Template 062019</vt:lpstr>
      <vt:lpstr>PowerPoint Presentation</vt:lpstr>
      <vt:lpstr>Business Need and Opportunity</vt:lpstr>
      <vt:lpstr>Business Problem</vt:lpstr>
      <vt:lpstr>Business Need and Opportunity</vt:lpstr>
      <vt:lpstr>Business Need and Opportunity</vt:lpstr>
      <vt:lpstr>Market Potential</vt:lpstr>
      <vt:lpstr>Target Segment and Market Size </vt:lpstr>
      <vt:lpstr>Target Segment and Market Size </vt:lpstr>
      <vt:lpstr>Solution Idea and more</vt:lpstr>
      <vt:lpstr>Solution Idea</vt:lpstr>
      <vt:lpstr>Algorithm </vt:lpstr>
      <vt:lpstr>Building users own loan type </vt:lpstr>
      <vt:lpstr>Visualization</vt:lpstr>
      <vt:lpstr>Scalability</vt:lpstr>
      <vt:lpstr>Usability</vt:lpstr>
      <vt:lpstr>Cost</vt:lpstr>
      <vt:lpstr>Use Case Diagram</vt:lpstr>
      <vt:lpstr>Key Features</vt:lpstr>
      <vt:lpstr>Unique Benefits</vt:lpstr>
      <vt:lpstr>POC-Dashboard</vt:lpstr>
      <vt:lpstr>POC-Training Page</vt:lpstr>
      <vt:lpstr>POC-Training Page</vt:lpstr>
      <vt:lpstr>POC-Training Page</vt:lpstr>
      <vt:lpstr>POC-Performance Metric</vt:lpstr>
      <vt:lpstr>POC-Performance Metric</vt:lpstr>
      <vt:lpstr>POC-Dynamic Form</vt:lpstr>
      <vt:lpstr>POC – Loan not Approved</vt:lpstr>
      <vt:lpstr>POC- Visualize</vt:lpstr>
      <vt:lpstr>POC- Visualize</vt:lpstr>
      <vt:lpstr>POC- Visualize</vt:lpstr>
      <vt:lpstr>POC- Performance Metrics</vt:lpstr>
      <vt:lpstr>POC-Performance Metrics</vt:lpstr>
      <vt:lpstr>Future Readiness</vt:lpstr>
      <vt:lpstr>Future Roadmap</vt:lpstr>
      <vt:lpstr>Future Roadmap</vt:lpstr>
      <vt:lpstr>Future Roadmap</vt:lpstr>
      <vt:lpstr>Cross-Industry application</vt:lpstr>
      <vt:lpstr>About the Team </vt:lpstr>
      <vt:lpstr>TEAM Members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&lt;Name of the idea&gt;   &lt;Name of the Team Lead&gt; &lt;Name of the team members&gt;</dc:title>
  <dc:creator>vikrami@virtusa.com</dc:creator>
  <cp:lastModifiedBy>shahul hameed</cp:lastModifiedBy>
  <cp:revision>34</cp:revision>
  <dcterms:modified xsi:type="dcterms:W3CDTF">2022-07-29T15:05:42Z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c91c9e8-2fc1-43b9-91b0-ada54b548747_Enabled">
    <vt:lpwstr>true</vt:lpwstr>
  </property>
  <property fmtid="{D5CDD505-2E9C-101B-9397-08002B2CF9AE}" pid="3" name="MSIP_Label_bc91c9e8-2fc1-43b9-91b0-ada54b548747_SetDate">
    <vt:lpwstr>2022-07-26T13:33:49Z</vt:lpwstr>
  </property>
  <property fmtid="{D5CDD505-2E9C-101B-9397-08002B2CF9AE}" pid="4" name="MSIP_Label_bc91c9e8-2fc1-43b9-91b0-ada54b548747_Method">
    <vt:lpwstr>Privileged</vt:lpwstr>
  </property>
  <property fmtid="{D5CDD505-2E9C-101B-9397-08002B2CF9AE}" pid="5" name="MSIP_Label_bc91c9e8-2fc1-43b9-91b0-ada54b548747_Name">
    <vt:lpwstr>bc91c9e8-2fc1-43b9-91b0-ada54b548747</vt:lpwstr>
  </property>
  <property fmtid="{D5CDD505-2E9C-101B-9397-08002B2CF9AE}" pid="6" name="MSIP_Label_bc91c9e8-2fc1-43b9-91b0-ada54b548747_SiteId">
    <vt:lpwstr>0d85160c-5899-44ca-acc8-db1501b993b6</vt:lpwstr>
  </property>
  <property fmtid="{D5CDD505-2E9C-101B-9397-08002B2CF9AE}" pid="7" name="MSIP_Label_bc91c9e8-2fc1-43b9-91b0-ada54b548747_ActionId">
    <vt:lpwstr>1d6ae356-1e90-4044-8e77-e2498b1d3772</vt:lpwstr>
  </property>
  <property fmtid="{D5CDD505-2E9C-101B-9397-08002B2CF9AE}" pid="8" name="MSIP_Label_bc91c9e8-2fc1-43b9-91b0-ada54b548747_ContentBits">
    <vt:lpwstr>1</vt:lpwstr>
  </property>
</Properties>
</file>